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629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914400"/>
            <a:ext cx="6400800" cy="3657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30"/>
              </a:spcAft>
              <a:buNone/>
            </a:pPr>
            <a:r>
              <a:rPr sz="1400" b="1" i="0">
                <a:solidFill>
                  <a:srgbClr val="E07A86"/>
                </a:solidFill>
                <a:latin typeface="Calibri"/>
              </a:rPr>
              <a:t>STOCHASTIC PROCESSES  ·  FALL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463040"/>
            <a:ext cx="676656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980"/>
              </a:spcAft>
              <a:buNone/>
            </a:pPr>
            <a:r>
              <a:rPr sz="4400" b="1" i="0">
                <a:solidFill>
                  <a:srgbClr val="FFFFFF"/>
                </a:solidFill>
                <a:latin typeface="Cambria"/>
              </a:rPr>
              <a:t>Stationary Stochastic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017520"/>
            <a:ext cx="676656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sz="2000" b="0" i="0">
                <a:solidFill>
                  <a:srgbClr val="C9D1E3"/>
                </a:solidFill>
                <a:latin typeface="Calibri"/>
              </a:rPr>
              <a:t>Strict-sense (SSS) and wide-sense (WSS) stationarity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206240"/>
            <a:ext cx="6400800" cy="3657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A7AFC0"/>
                </a:solidFill>
                <a:latin typeface="Calibri"/>
              </a:rPr>
              <a:t>Week 02  ·  Version 3.0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846320"/>
            <a:ext cx="640080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sz="2000" b="1" i="0">
                <a:solidFill>
                  <a:srgbClr val="FFFFFF"/>
                </a:solidFill>
                <a:latin typeface="Calibri"/>
              </a:rPr>
              <a:t>Hamid R. Rabiee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303520"/>
            <a:ext cx="6400800" cy="3657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A7AFC0"/>
                </a:solidFill>
                <a:latin typeface="Calibri"/>
              </a:rPr>
              <a:t>Department of Computer Engineering, Sharif University of Technology</a:t>
            </a:r>
          </a:p>
        </p:txBody>
      </p:sp>
      <p:sp>
        <p:nvSpPr>
          <p:cNvPr id="8" name="Oval 7"/>
          <p:cNvSpPr/>
          <p:nvPr/>
        </p:nvSpPr>
        <p:spPr>
          <a:xfrm>
            <a:off x="8229600" y="1600200"/>
            <a:ext cx="3108960" cy="31089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0" y="1920240"/>
            <a:ext cx="2468880" cy="2464057"/>
          </a:xfrm>
          <a:prstGeom prst="rect">
            <a:avLst/>
          </a:prstGeom>
        </p:spPr>
      </p:pic>
      <p:sp>
        <p:nvSpPr>
          <p:cNvPr id="11" name="Text 1">
            <a:extLst>
              <a:ext uri="{FF2B5EF4-FFF2-40B4-BE49-F238E27FC236}">
                <a16:creationId xmlns:a16="http://schemas.microsoft.com/office/drawing/2014/main" id="{027465B9-FD9F-807B-9109-B604C562756B}"/>
              </a:ext>
            </a:extLst>
          </p:cNvPr>
          <p:cNvSpPr txBox="1"/>
          <p:nvPr/>
        </p:nvSpPr>
        <p:spPr>
          <a:xfrm>
            <a:off x="548639" y="6361831"/>
            <a:ext cx="9376853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F2B8C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This presentation has been formatted by Claude Opus5.5. 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Outline of Week 02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664208"/>
            <a:ext cx="82296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170"/>
              </a:spcAft>
              <a:buNone/>
            </a:pPr>
            <a:r>
              <a:rPr sz="2600" b="1" i="0">
                <a:solidFill>
                  <a:srgbClr val="B23A48"/>
                </a:solidFill>
                <a:latin typeface="Cambria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00200" y="1719072"/>
            <a:ext cx="42062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1" i="0">
                <a:solidFill>
                  <a:srgbClr val="1F2A44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606040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77240" y="2807208"/>
            <a:ext cx="82296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170"/>
              </a:spcAft>
              <a:buNone/>
            </a:pPr>
            <a:r>
              <a:rPr sz="2600" b="1" i="0">
                <a:solidFill>
                  <a:srgbClr val="B23A48"/>
                </a:solidFill>
                <a:latin typeface="Cambria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862072"/>
            <a:ext cx="42062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1" i="0">
                <a:solidFill>
                  <a:srgbClr val="1F2A44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3749039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3950207"/>
            <a:ext cx="82296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170"/>
              </a:spcAft>
              <a:buNone/>
            </a:pPr>
            <a:r>
              <a:rPr sz="2600" b="1" i="0">
                <a:solidFill>
                  <a:srgbClr val="B23A48"/>
                </a:solidFill>
                <a:latin typeface="Cambria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00200" y="4005072"/>
            <a:ext cx="42062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1" i="0">
                <a:solidFill>
                  <a:srgbClr val="1F2A44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4892040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77240" y="5093207"/>
            <a:ext cx="82296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170"/>
              </a:spcAft>
              <a:buNone/>
            </a:pPr>
            <a:r>
              <a:rPr sz="2600" b="1" i="0">
                <a:solidFill>
                  <a:srgbClr val="B23A48"/>
                </a:solidFill>
                <a:latin typeface="Cambria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5148072"/>
            <a:ext cx="42062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1" i="0">
                <a:solidFill>
                  <a:srgbClr val="1F2A44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17920" y="1463040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446520" y="1664208"/>
            <a:ext cx="82296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170"/>
              </a:spcAft>
              <a:buNone/>
            </a:pPr>
            <a:r>
              <a:rPr sz="2600" b="1" i="0">
                <a:solidFill>
                  <a:srgbClr val="B23A48"/>
                </a:solidFill>
                <a:latin typeface="Cambria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69479" y="1719072"/>
            <a:ext cx="42062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1" i="0">
                <a:solidFill>
                  <a:srgbClr val="1F2A44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2606040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46520" y="2807208"/>
            <a:ext cx="82296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170"/>
              </a:spcAft>
              <a:buNone/>
            </a:pPr>
            <a:r>
              <a:rPr sz="2600" b="1" i="0">
                <a:solidFill>
                  <a:srgbClr val="B23A48"/>
                </a:solidFill>
                <a:latin typeface="Cambria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69479" y="2862072"/>
            <a:ext cx="42062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1" i="0">
                <a:solidFill>
                  <a:srgbClr val="1F2A44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749039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46520" y="3950207"/>
            <a:ext cx="82296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170"/>
              </a:spcAft>
              <a:buNone/>
            </a:pPr>
            <a:r>
              <a:rPr sz="2600" b="1" i="0">
                <a:solidFill>
                  <a:srgbClr val="B23A48"/>
                </a:solidFill>
                <a:latin typeface="Cambria"/>
              </a:rPr>
              <a:t>07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69479" y="4005072"/>
            <a:ext cx="42062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1" i="0">
                <a:solidFill>
                  <a:srgbClr val="1F2A44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7920" y="4892040"/>
            <a:ext cx="5394960" cy="914400"/>
          </a:xfrm>
          <a:prstGeom prst="roundRect">
            <a:avLst>
              <a:gd name="adj" fmla="val 10000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46520" y="4983480"/>
            <a:ext cx="5029200" cy="7315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1F2A44"/>
                </a:solidFill>
                <a:latin typeface="Calibri"/>
              </a:rPr>
              <a:t>Goal: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 know when the statistics of 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 do not depend on where we look in time, and what that buys us.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 / 44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274320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320"/>
              </a:spcAft>
              <a:buNone/>
            </a:pPr>
            <a:r>
              <a:rPr sz="9600" b="1" i="0">
                <a:solidFill>
                  <a:srgbClr val="E07A86"/>
                </a:solidFill>
                <a:latin typeface="Cambria"/>
              </a:rP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5120640" cy="20116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530"/>
              </a:spcAft>
              <a:buNone/>
            </a:pPr>
            <a:r>
              <a:rPr sz="3400" b="1" i="0">
                <a:solidFill>
                  <a:srgbClr val="FFFFFF"/>
                </a:solidFill>
                <a:latin typeface="Cambria"/>
              </a:rPr>
              <a:t>Stochastic Processes X(t)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89320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0" i="0">
                <a:solidFill>
                  <a:srgbClr val="A7AFC0"/>
                </a:solidFill>
                <a:latin typeface="Calibri"/>
              </a:rPr>
              <a:t>Week 02 · Stationary Stochastic Processes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0" y="1069848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2E3B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0" y="1161288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E07A86"/>
                </a:solidFill>
                <a:latin typeface="Calibri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0" y="114300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1819656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0" y="1801368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478024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2459736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136392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3118104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794759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3776472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4453127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443484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5111495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093207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3 / 44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Stochastic Processes (recall)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5486400" cy="2996946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855"/>
              </a:spcAft>
              <a:buClr>
                <a:srgbClr val="B23A48"/>
              </a:buClr>
              <a:buFont typeface="Arial"/>
              <a:buChar char="•"/>
            </a:pPr>
            <a:r>
              <a:rPr sz="1900" b="0" i="0">
                <a:solidFill>
                  <a:srgbClr val="1F2A44"/>
                </a:solidFill>
                <a:latin typeface="Calibri"/>
              </a:rPr>
              <a:t>Let 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 denote the random outcome of an experiment, 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900" b="0" i="0">
                <a:solidFill>
                  <a:srgbClr val="1F2A44"/>
                </a:solidFill>
                <a:latin typeface="Cambria"/>
              </a:rPr>
              <a:t>∈ 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S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855"/>
              </a:spcAft>
              <a:buClr>
                <a:srgbClr val="B23A48"/>
              </a:buClr>
              <a:buFont typeface="Arial"/>
              <a:buChar char="•"/>
            </a:pPr>
            <a:r>
              <a:rPr sz="1900" b="0" i="0">
                <a:solidFill>
                  <a:srgbClr val="1F2A44"/>
                </a:solidFill>
                <a:latin typeface="Calibri"/>
              </a:rPr>
              <a:t>To every outcome we assign a waveform 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9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9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9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 — a </a:t>
            </a:r>
            <a:r>
              <a:rPr sz="1900" b="1" i="0">
                <a:solidFill>
                  <a:srgbClr val="B23A48"/>
                </a:solidFill>
                <a:latin typeface="Calibri"/>
              </a:rPr>
              <a:t>sample path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 (realization).</a:t>
            </a:r>
          </a:p>
          <a:p>
            <a:pPr marL="274320" indent="-237744" algn="l">
              <a:spcAft>
                <a:spcPts val="855"/>
              </a:spcAft>
              <a:buClr>
                <a:srgbClr val="B23A48"/>
              </a:buClr>
              <a:buFont typeface="Arial"/>
              <a:buChar char="•"/>
            </a:pPr>
            <a:r>
              <a:rPr sz="1900" b="0" i="0">
                <a:solidFill>
                  <a:srgbClr val="1F2A44"/>
                </a:solidFill>
                <a:latin typeface="Calibri"/>
              </a:rPr>
              <a:t>The collection of all sample paths (the </a:t>
            </a:r>
            <a:r>
              <a:rPr sz="1900" b="1" i="0">
                <a:solidFill>
                  <a:srgbClr val="B23A48"/>
                </a:solidFill>
                <a:latin typeface="Calibri"/>
              </a:rPr>
              <a:t>ensemble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) forms the stochastic process 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9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9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855"/>
              </a:spcAft>
              <a:buClr>
                <a:srgbClr val="B23A48"/>
              </a:buClr>
              <a:buFont typeface="Arial"/>
              <a:buChar char="•"/>
            </a:pPr>
            <a:r>
              <a:rPr sz="1900" b="0" i="0">
                <a:solidFill>
                  <a:srgbClr val="1F2A44"/>
                </a:solidFill>
                <a:latin typeface="Calibri"/>
              </a:rPr>
              <a:t>The index set of 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 and the values of </a:t>
            </a:r>
            <a:r>
              <a:rPr sz="19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900" b="0" i="0">
                <a:solidFill>
                  <a:srgbClr val="1F2A44"/>
                </a:solidFill>
                <a:latin typeface="Calibri"/>
              </a:rPr>
              <a:t> may each be continuous or discrete (countable or finite).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4459986"/>
            <a:ext cx="5486400" cy="1220215"/>
          </a:xfrm>
          <a:prstGeom prst="roundRect">
            <a:avLst>
              <a:gd name="adj" fmla="val 7493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4606290"/>
            <a:ext cx="512064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Notation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935474"/>
            <a:ext cx="5120640" cy="57099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We write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for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dropping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when no confusion arises.</a:t>
            </a:r>
          </a:p>
        </p:txBody>
      </p:sp>
      <p:pic>
        <p:nvPicPr>
          <p:cNvPr id="8" name="Picture 7" descr="ensemb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325880"/>
            <a:ext cx="5303520" cy="3600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4 / 44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Two Views of the Same Object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481328"/>
            <a:ext cx="128016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103120" y="1463040"/>
            <a:ext cx="2167128" cy="886968"/>
          </a:xfrm>
          <a:prstGeom prst="roundRect">
            <a:avLst>
              <a:gd name="adj" fmla="val 6185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2212848" y="1481328"/>
            <a:ext cx="196596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1" i="1">
                <a:solidFill>
                  <a:srgbClr val="FFFFFF"/>
                </a:solidFill>
                <a:latin typeface="Cambria"/>
              </a:rPr>
              <a:t>t</a:t>
            </a:r>
            <a:r>
              <a:rPr sz="1700" b="1" i="0">
                <a:solidFill>
                  <a:srgbClr val="FFFFFF"/>
                </a:solidFill>
                <a:latin typeface="Calibri"/>
              </a:rPr>
              <a:t> fixed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463040"/>
            <a:ext cx="2441448" cy="886968"/>
          </a:xfrm>
          <a:prstGeom prst="roundRect">
            <a:avLst>
              <a:gd name="adj" fmla="val 6185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53128" y="1481328"/>
            <a:ext cx="224028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1" i="1">
                <a:solidFill>
                  <a:srgbClr val="FFFFFF"/>
                </a:solidFill>
                <a:latin typeface="Cambria"/>
              </a:rPr>
              <a:t>t</a:t>
            </a:r>
            <a:r>
              <a:rPr sz="1700" b="1" i="0">
                <a:solidFill>
                  <a:srgbClr val="FFFFFF"/>
                </a:solidFill>
                <a:latin typeface="Calibri"/>
              </a:rPr>
              <a:t> variable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423160"/>
            <a:ext cx="1481328" cy="886968"/>
          </a:xfrm>
          <a:prstGeom prst="roundRect">
            <a:avLst>
              <a:gd name="adj" fmla="val 6185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" y="2441448"/>
            <a:ext cx="128016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1" i="1">
                <a:solidFill>
                  <a:srgbClr val="FFFFFF"/>
                </a:solidFill>
                <a:latin typeface="Cambria"/>
              </a:rPr>
              <a:t>ξ</a:t>
            </a:r>
            <a:r>
              <a:rPr sz="1700" b="1" i="0">
                <a:solidFill>
                  <a:srgbClr val="FFFFFF"/>
                </a:solidFill>
                <a:latin typeface="Calibri"/>
              </a:rPr>
              <a:t> fixed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03120" y="2423160"/>
            <a:ext cx="2167128" cy="886968"/>
          </a:xfrm>
          <a:prstGeom prst="roundRect">
            <a:avLst>
              <a:gd name="adj" fmla="val 6185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12848" y="2441448"/>
            <a:ext cx="196596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a number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2423160"/>
            <a:ext cx="2441448" cy="886968"/>
          </a:xfrm>
          <a:prstGeom prst="roundRect">
            <a:avLst>
              <a:gd name="adj" fmla="val 6185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53128" y="2441448"/>
            <a:ext cx="224028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a time function (sample path)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383280"/>
            <a:ext cx="1481328" cy="886968"/>
          </a:xfrm>
          <a:prstGeom prst="roundRect">
            <a:avLst>
              <a:gd name="adj" fmla="val 6185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" y="3401568"/>
            <a:ext cx="128016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1" i="1">
                <a:solidFill>
                  <a:srgbClr val="FFFFFF"/>
                </a:solidFill>
                <a:latin typeface="Cambria"/>
              </a:rPr>
              <a:t>ξ</a:t>
            </a:r>
            <a:r>
              <a:rPr sz="1700" b="1" i="0">
                <a:solidFill>
                  <a:srgbClr val="FFFFFF"/>
                </a:solidFill>
                <a:latin typeface="Calibri"/>
              </a:rPr>
              <a:t> variable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103120" y="3383280"/>
            <a:ext cx="2167128" cy="886968"/>
          </a:xfrm>
          <a:prstGeom prst="roundRect">
            <a:avLst>
              <a:gd name="adj" fmla="val 6185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212848" y="3401568"/>
            <a:ext cx="196596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a random variable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383280"/>
            <a:ext cx="2441448" cy="886968"/>
          </a:xfrm>
          <a:prstGeom prst="roundRect">
            <a:avLst>
              <a:gd name="adj" fmla="val 6185"/>
            </a:avLst>
          </a:prstGeom>
          <a:solidFill>
            <a:srgbClr val="FBF0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453128" y="3401568"/>
            <a:ext cx="2240280" cy="850392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ctr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the stochastic process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480560"/>
            <a:ext cx="6217920" cy="1310513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For fixed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a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specific time function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For fixed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ξ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a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random variable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The ensemble of all realizations over time is the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stochastic process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86600" y="1325880"/>
            <a:ext cx="4572000" cy="320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B7489"/>
                </a:solidFill>
                <a:latin typeface="Calibri"/>
              </a:rPr>
              <a:t>Classification by time index and state space</a:t>
            </a:r>
          </a:p>
        </p:txBody>
      </p:sp>
      <p:pic>
        <p:nvPicPr>
          <p:cNvPr id="23" name="Picture 22" descr="clas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1691640"/>
            <a:ext cx="4526280" cy="29534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086600" y="4846320"/>
            <a:ext cx="457200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0" i="0">
                <a:solidFill>
                  <a:srgbClr val="6B7489"/>
                </a:solidFill>
                <a:latin typeface="Calibri"/>
              </a:rPr>
              <a:t>e.g. thermal noise · Poisson counts · AR(1) sequence · Bernoulli sequence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5 / 44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274320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320"/>
              </a:spcAft>
              <a:buNone/>
            </a:pPr>
            <a:r>
              <a:rPr sz="9600" b="1" i="0">
                <a:solidFill>
                  <a:srgbClr val="E07A86"/>
                </a:solidFill>
                <a:latin typeface="Cambria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5120640" cy="20116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530"/>
              </a:spcAft>
              <a:buNone/>
            </a:pPr>
            <a:r>
              <a:rPr sz="3400" b="1" i="0">
                <a:solidFill>
                  <a:srgbClr val="FFFFFF"/>
                </a:solidFill>
                <a:latin typeface="Cambria"/>
              </a:rPr>
              <a:t>First-Order Statistics of X(t)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89320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0" i="0">
                <a:solidFill>
                  <a:srgbClr val="A7AFC0"/>
                </a:solidFill>
                <a:latin typeface="Calibri"/>
              </a:rPr>
              <a:t>Week 02 · Stationary Stochastic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61288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0" y="114300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728216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2E3B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819656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E07A86"/>
                </a:solidFill>
                <a:latin typeface="Calibri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0" y="1801368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478024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2459736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136392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3118104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794759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3776472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4453127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443484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5111495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093207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6 / 44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First-Order CDF and PDF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5760720" cy="64236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For a fixed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is a random variable. Its distribution function is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013965"/>
            <a:ext cx="5760720" cy="2055768"/>
          </a:xfrm>
          <a:prstGeom prst="roundRect">
            <a:avLst>
              <a:gd name="adj" fmla="val 4447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160270"/>
            <a:ext cx="539495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First-order distribution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1650668" y="2535173"/>
                <a:ext cx="3556663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𝑃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≤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𝑥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2116062" y="2535173"/>
                <a:ext cx="2625874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31520" y="2893401"/>
            <a:ext cx="5394959" cy="331216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and the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first-order pdf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of the process 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1876102" y="3270337"/>
                <a:ext cx="3105794" cy="579940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;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𝜕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2296410" y="3270337"/>
                <a:ext cx="2265179" cy="5799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48640" y="4270902"/>
            <a:ext cx="5760720" cy="14681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1">
                <a:solidFill>
                  <a:srgbClr val="1F2A44"/>
                </a:solidFill>
                <a:latin typeface="Cambria"/>
              </a:rPr>
              <a:t>F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;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generally depends on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 a different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gives a different random variable.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First-order statistics describe each time instant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in isolation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— they say nothing about how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are related.</a:t>
            </a:r>
          </a:p>
        </p:txBody>
      </p:sp>
      <p:pic>
        <p:nvPicPr>
          <p:cNvPr id="11" name="Picture 10" descr="pdf_slic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1463040"/>
            <a:ext cx="5212080" cy="38079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92240" y="5349240"/>
            <a:ext cx="5120640" cy="6400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30"/>
              </a:spcAft>
              <a:buNone/>
            </a:pPr>
            <a:r>
              <a:rPr sz="1400" b="0" i="0">
                <a:solidFill>
                  <a:srgbClr val="6B7489"/>
                </a:solidFill>
                <a:latin typeface="Calibri"/>
              </a:rPr>
              <a:t>The first-order pdf is a "slice" of the ensemble at one time; here both the mean and the spread change with </a:t>
            </a:r>
            <a:r>
              <a:rPr sz="1400" b="0" i="1">
                <a:solidFill>
                  <a:srgbClr val="6B7489"/>
                </a:solidFill>
                <a:latin typeface="Cambria"/>
              </a:rPr>
              <a:t>t</a:t>
            </a:r>
            <a:r>
              <a:rPr sz="1400" b="0" i="0">
                <a:solidFill>
                  <a:srgbClr val="6B7489"/>
                </a:solidFill>
                <a:latin typeface="Calibri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7 / 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274320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320"/>
              </a:spcAft>
              <a:buNone/>
            </a:pPr>
            <a:r>
              <a:rPr sz="9600" b="1" i="0">
                <a:solidFill>
                  <a:srgbClr val="E07A86"/>
                </a:solidFill>
                <a:latin typeface="Cambria"/>
              </a:rP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5120640" cy="20116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530"/>
              </a:spcAft>
              <a:buNone/>
            </a:pPr>
            <a:r>
              <a:rPr sz="3400" b="1" i="0">
                <a:solidFill>
                  <a:srgbClr val="FFFFFF"/>
                </a:solidFill>
                <a:latin typeface="Cambria"/>
              </a:rPr>
              <a:t>Higher-Order Statistics of X(t)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89320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0" i="0">
                <a:solidFill>
                  <a:srgbClr val="A7AFC0"/>
                </a:solidFill>
                <a:latin typeface="Calibri"/>
              </a:rPr>
              <a:t>Week 02 · Stationary Stochastic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61288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0" y="114300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0" y="1819656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01368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2386584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2E3B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83680" y="2478024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E07A86"/>
                </a:solidFill>
                <a:latin typeface="Calibri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0" y="2459736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3136392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3118104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794759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3776472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4453127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443484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5111495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093207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8 / 44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Second-Order CDF and PDF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91672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For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gives two random variables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 Their joint distribution is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744218"/>
            <a:ext cx="11091672" cy="1775997"/>
          </a:xfrm>
          <a:prstGeom prst="roundRect">
            <a:avLst>
              <a:gd name="adj" fmla="val 5148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1890522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Second-order distribution and density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2801127" y="2265425"/>
                <a:ext cx="6586697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𝐹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𝑃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≤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 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≤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3569524" y="2265425"/>
                <a:ext cx="5049902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3387591" y="2669373"/>
                <a:ext cx="5413768" cy="63138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;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4038696" y="2669373"/>
                <a:ext cx="4111558" cy="63138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48640" y="3721383"/>
            <a:ext cx="6583680" cy="121335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The second-order density captures the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dependence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between the process at two instants.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It must be consistent with the first-order density (marginalization):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1170484" y="4989605"/>
                <a:ext cx="5339991" cy="65141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1814211" y="4989605"/>
                <a:ext cx="4052536" cy="6514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9 / 44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n-th Order Distributions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1757005"/>
          </a:xfrm>
          <a:prstGeom prst="roundRect">
            <a:avLst>
              <a:gd name="adj" fmla="val 5204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n-th order density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7088"/>
            <a:ext cx="1072591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For any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time instants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,…,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the joint density of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),…,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3844191" y="2244724"/>
                <a:ext cx="4500568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 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4403976" y="2244724"/>
                <a:ext cx="3380999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31520" y="2602952"/>
            <a:ext cx="1072591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is the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n-th order density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of the process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3329773"/>
            <a:ext cx="11091672" cy="2196846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1" i="0">
                <a:solidFill>
                  <a:srgbClr val="B23A48"/>
                </a:solidFill>
                <a:latin typeface="Calibri"/>
              </a:rPr>
              <a:t>Complete specification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of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requires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f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,…,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;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,…,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for </a:t>
            </a:r>
            <a:r>
              <a:rPr sz="1800" b="1" i="0">
                <a:solidFill>
                  <a:srgbClr val="1F2A44"/>
                </a:solidFill>
                <a:latin typeface="Calibri"/>
              </a:rPr>
              <a:t>all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i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=1,…,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, and for </a:t>
            </a:r>
            <a:r>
              <a:rPr sz="1800" b="1" i="0">
                <a:solidFill>
                  <a:srgbClr val="1F2A44"/>
                </a:solidFill>
                <a:latin typeface="Calibri"/>
              </a:rPr>
              <a:t>all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— an almost impossible task in practice.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These densities are not arbitrary: they must be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consistent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— symmetric under permuting the pairs 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, and each lower-order density must follow by integrating out variables (Kolmogorov consistency).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In practice we therefore work with a few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moments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: the mean and the autocorrelation. This motivates the next section.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10 / 44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274320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320"/>
              </a:spcAft>
              <a:buNone/>
            </a:pPr>
            <a:r>
              <a:rPr sz="9600" b="1" i="0">
                <a:solidFill>
                  <a:srgbClr val="E07A86"/>
                </a:solidFill>
                <a:latin typeface="Cambria"/>
              </a:rP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5120640" cy="20116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530"/>
              </a:spcAft>
              <a:buNone/>
            </a:pPr>
            <a:r>
              <a:rPr sz="3400" b="1" i="0">
                <a:solidFill>
                  <a:srgbClr val="FFFFFF"/>
                </a:solidFill>
                <a:latin typeface="Cambria"/>
              </a:rPr>
              <a:t>Mean, Autocorrelation &amp; Autocovariance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89320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0" i="0">
                <a:solidFill>
                  <a:srgbClr val="A7AFC0"/>
                </a:solidFill>
                <a:latin typeface="Calibri"/>
              </a:rPr>
              <a:t>Week 02 · Stationary Stochastic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61288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0" y="114300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0" y="1819656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01368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478024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2459736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3044952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2E3B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0" y="3136392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E07A86"/>
                </a:solidFill>
                <a:latin typeface="Calibri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32320" y="3118104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3794759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3776472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4453127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443484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5111495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093207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11 / 44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Mean and Autocorrelation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1392077"/>
          </a:xfrm>
          <a:prstGeom prst="roundRect">
            <a:avLst>
              <a:gd name="adj" fmla="val 6568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Mean (expected value) of a stochastic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3417211" y="1892807"/>
                <a:ext cx="5354529" cy="65141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≜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</m:nary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𝑑𝑥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4062392" y="1892807"/>
                <a:ext cx="4064167" cy="6514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48640" y="2964845"/>
            <a:ext cx="1109167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In general, the mean of a process can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depend on the time index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408202"/>
            <a:ext cx="11091672" cy="1392077"/>
          </a:xfrm>
          <a:prstGeom prst="roundRect">
            <a:avLst>
              <a:gd name="adj" fmla="val 6568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554506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Autocorrelation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1100565" y="3929410"/>
                <a:ext cx="9987821" cy="65141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≜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limLoc m:val="subSup"/>
                              <m:ctrlP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−∞</m:t>
                              </m:r>
                            </m:sub>
                            <m:sup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∞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2209075" y="3929410"/>
                <a:ext cx="7770801" cy="6514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48640" y="5001447"/>
            <a:ext cx="11091672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It measures the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interrelationship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between the random variables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generated by the process. For real processes the conjugate 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*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can be dropped.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12 / 44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Properties of the Autocorrelation Function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1072041"/>
          </a:xfrm>
          <a:prstGeom prst="roundRect">
            <a:avLst>
              <a:gd name="adj" fmla="val 8529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1.  Hermitian symmetry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2746623" y="1892807"/>
                <a:ext cx="6695705" cy="33137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𝐸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{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  <m:d>
                                <m:d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sSup>
                                <m:sSup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∗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}</m:t>
                              </m:r>
                            </m:e>
                          </m:d>
                        </m:e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3525921" y="1892807"/>
                <a:ext cx="5137108" cy="3313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7" name="Rounded Rectangle 6"/>
          <p:cNvSpPr/>
          <p:nvPr/>
        </p:nvSpPr>
        <p:spPr>
          <a:xfrm>
            <a:off x="548640" y="2580801"/>
            <a:ext cx="11091672" cy="1080583"/>
          </a:xfrm>
          <a:prstGeom prst="roundRect">
            <a:avLst>
              <a:gd name="adj" fmla="val 8462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2727105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2.  Average instantaneous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3981069" y="3102009"/>
                <a:ext cx="4226814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  <m:d>
                                <m:d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≥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 0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4513478" y="3102009"/>
                <a:ext cx="3161995" cy="3399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>
          <a:xfrm>
            <a:off x="548640" y="3798544"/>
            <a:ext cx="11091672" cy="1881393"/>
          </a:xfrm>
          <a:prstGeom prst="roundRect">
            <a:avLst>
              <a:gd name="adj" fmla="val 4860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1520" y="3944848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3.  Non-negative definiteness — for any </a:t>
            </a:r>
            <a:r>
              <a:rPr sz="1300" b="1" i="1">
                <a:solidFill>
                  <a:srgbClr val="2F6B4F"/>
                </a:solidFill>
                <a:latin typeface="Cambria"/>
              </a:rPr>
              <a:t>n</a:t>
            </a:r>
            <a:r>
              <a:rPr sz="1300" b="1" i="0">
                <a:solidFill>
                  <a:srgbClr val="2F6B4F"/>
                </a:solidFill>
                <a:latin typeface="Calibri"/>
              </a:rPr>
              <a:t>, any </a:t>
            </a:r>
            <a:r>
              <a:rPr sz="1300" b="1" i="1">
                <a:solidFill>
                  <a:srgbClr val="2F6B4F"/>
                </a:solidFill>
                <a:latin typeface="Cambria"/>
              </a:rPr>
              <a:t>t</a:t>
            </a:r>
            <a:r>
              <a:rPr sz="1300" b="1" i="0" baseline="-25000">
                <a:solidFill>
                  <a:srgbClr val="2F6B4F"/>
                </a:solidFill>
                <a:latin typeface="Cambria"/>
              </a:rPr>
              <a:t>1</a:t>
            </a:r>
            <a:r>
              <a:rPr sz="1300" b="1" i="0">
                <a:solidFill>
                  <a:srgbClr val="2F6B4F"/>
                </a:solidFill>
                <a:latin typeface="Cambria"/>
              </a:rPr>
              <a:t>,…,</a:t>
            </a:r>
            <a:r>
              <a:rPr sz="1300" b="1" i="1">
                <a:solidFill>
                  <a:srgbClr val="2F6B4F"/>
                </a:solidFill>
                <a:latin typeface="Cambria"/>
              </a:rPr>
              <a:t>t</a:t>
            </a:r>
            <a:r>
              <a:rPr sz="1300" b="1" i="1" baseline="-25000">
                <a:solidFill>
                  <a:srgbClr val="2F6B4F"/>
                </a:solidFill>
                <a:latin typeface="Cambria"/>
              </a:rPr>
              <a:t>n</a:t>
            </a:r>
            <a:r>
              <a:rPr sz="1300" b="1" i="0">
                <a:solidFill>
                  <a:srgbClr val="2F6B4F"/>
                </a:solidFill>
                <a:latin typeface="Calibri"/>
              </a:rPr>
              <a:t> and any constants </a:t>
            </a:r>
            <a:r>
              <a:rPr sz="1300" b="1" i="0">
                <a:solidFill>
                  <a:srgbClr val="2F6B4F"/>
                </a:solidFill>
                <a:latin typeface="Cambria"/>
              </a:rPr>
              <a:t>{</a:t>
            </a:r>
            <a:r>
              <a:rPr sz="1300" b="1" i="1">
                <a:solidFill>
                  <a:srgbClr val="2F6B4F"/>
                </a:solidFill>
                <a:latin typeface="Cambria"/>
              </a:rPr>
              <a:t>a</a:t>
            </a:r>
            <a:r>
              <a:rPr sz="1300" b="1" i="1" baseline="-25000">
                <a:solidFill>
                  <a:srgbClr val="2F6B4F"/>
                </a:solidFill>
                <a:latin typeface="Cambria"/>
              </a:rPr>
              <a:t>i</a:t>
            </a:r>
            <a:r>
              <a:rPr sz="1300" b="1" i="0">
                <a:solidFill>
                  <a:srgbClr val="2F6B4F"/>
                </a:solidFill>
                <a:latin typeface="Cambria"/>
              </a:rPr>
              <a:t>}</a:t>
            </a:r>
            <a:r>
              <a:rPr sz="1300" b="1" i="1" baseline="-25000">
                <a:solidFill>
                  <a:srgbClr val="2F6B4F"/>
                </a:solidFill>
                <a:latin typeface="Cambria"/>
              </a:rPr>
              <a:t>i</a:t>
            </a:r>
            <a:r>
              <a:rPr sz="1300" b="1" i="0" baseline="-25000">
                <a:solidFill>
                  <a:srgbClr val="2F6B4F"/>
                </a:solidFill>
                <a:latin typeface="Cambria"/>
              </a:rPr>
              <a:t>=1</a:t>
            </a:r>
            <a:r>
              <a:rPr sz="1300" b="1" i="1" baseline="30000">
                <a:solidFill>
                  <a:srgbClr val="2F6B4F"/>
                </a:solidFill>
                <a:latin typeface="Cambria"/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quation 12"/>
              <p:cNvSpPr txBox="1"/>
              <p:nvPr/>
            </p:nvSpPr>
            <p:spPr>
              <a:xfrm>
                <a:off x="4009044" y="4319752"/>
                <a:ext cx="4170862" cy="80951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nary>
                        <m:naryPr>
                          <m:chr m:val="∑"/>
                          <m:limLoc m:val="undOvr"/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𝑖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=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𝑗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𝑎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𝑗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≥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 0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2" name="Equation 12"/>
              <p:cNvSpPr txBox="1"/>
              <p:nvPr/>
            </p:nvSpPr>
            <p:spPr>
              <a:xfrm>
                <a:off x="4535858" y="4319752"/>
                <a:ext cx="3117234" cy="8095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31520" y="5174985"/>
            <a:ext cx="10725912" cy="331216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Proof: let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=∑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=1</a:t>
            </a:r>
            <a:r>
              <a:rPr sz="1600" b="0" i="1" baseline="30000">
                <a:solidFill>
                  <a:srgbClr val="1F2A44"/>
                </a:solidFill>
                <a:latin typeface="Cambria"/>
              </a:rPr>
              <a:t>n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 Then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{|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|</a:t>
            </a:r>
            <a:r>
              <a:rPr sz="16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}=∑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∑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j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j</a:t>
            </a:r>
            <a:r>
              <a:rPr sz="1600" b="0" i="0" baseline="30000">
                <a:solidFill>
                  <a:srgbClr val="1F2A44"/>
                </a:solidFill>
                <a:latin typeface="Cambria"/>
              </a:rPr>
              <a:t>*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 baseline="30000">
                <a:solidFill>
                  <a:srgbClr val="1F2A44"/>
                </a:solidFill>
                <a:latin typeface="Cambria"/>
              </a:rPr>
              <a:t>*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j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)}≥ 0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13 / 44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Autocovariance and Correlation Coefficient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1384387"/>
          </a:xfrm>
          <a:prstGeom prst="roundRect">
            <a:avLst>
              <a:gd name="adj" fmla="val 6605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Autocovariance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389876" y="1892807"/>
                <a:ext cx="11409198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  <m:d>
                                <m:d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1640524" y="1892807"/>
                <a:ext cx="8907903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31520" y="2251035"/>
            <a:ext cx="10725912" cy="331216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Its diagonal is the variance of the process: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σ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957155"/>
            <a:ext cx="11091672" cy="1427355"/>
          </a:xfrm>
          <a:prstGeom prst="roundRect">
            <a:avLst>
              <a:gd name="adj" fmla="val 6406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103459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Correlation coefficient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2125818" y="3478363"/>
                <a:ext cx="7937314" cy="68669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𝜌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radPr>
                            <m:deg/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𝑋𝑋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 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𝑋𝑋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𝑡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rad>
                        </m:den>
                      </m:f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3029278" y="3478363"/>
                <a:ext cx="6130395" cy="6866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48640" y="4585679"/>
            <a:ext cx="11091672" cy="703834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By the Cauchy–Schwarz inequality,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|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ρ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)|≤ 1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1">
                <a:solidFill>
                  <a:srgbClr val="1F2A44"/>
                </a:solidFill>
                <a:latin typeface="Cambria"/>
              </a:rPr>
              <a:t>ρ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a normalized, unit-free measure of how linearly related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are.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14 / 44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1 — The Integrator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6217920" cy="64236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Let the random variable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z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be the integral of the process over 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[−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]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2379551" y="2068829"/>
                <a:ext cx="2556097" cy="73047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𝑧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p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</m:nary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𝑑𝑡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2744889" y="2068829"/>
                <a:ext cx="1825421" cy="7304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8640" y="2854172"/>
            <a:ext cx="6217920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Mean (expectation and integration commute):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2098293" y="3260953"/>
                <a:ext cx="3118613" cy="69395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𝑧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𝑑𝑡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2519882" y="3260953"/>
                <a:ext cx="2275434" cy="6939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4009772"/>
            <a:ext cx="6217920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Second moment: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528576" y="4416553"/>
                <a:ext cx="6258047" cy="793322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𝑧</m:t>
                              </m:r>
                            </m:e>
                          </m:d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nary>
                            <m:naryPr>
                              <m:limLoc m:val="subSup"/>
                              <m:ctrlP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</m:sup>
                            <m:e>
                              <m:nary>
                                <m:naryPr>
                                  <m:limLoc m:val="subSup"/>
                                  <m:ctrlP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−</m:t>
                                  </m:r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𝑇</m:t>
                                  </m:r>
                                </m:sub>
                                <m:sup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𝑇</m:t>
                                  </m:r>
                                </m:sup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</m:t>
                                  </m:r>
                                </m:e>
                              </m:nary>
                            </m:e>
                          </m:nary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∗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1264109" y="4416553"/>
                <a:ext cx="4786981" cy="79332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1510848" y="5319603"/>
                <a:ext cx="4293503" cy="69395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p>
                        <m:e>
                          <m:nary>
                            <m:naryPr>
                              <m:limLoc m:val="subSup"/>
                              <m:ctrlP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𝑋𝑋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2049926" y="5319603"/>
                <a:ext cx="3215346" cy="6939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406640" y="2286000"/>
            <a:ext cx="82296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sz="20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20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20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20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549640" y="2011680"/>
            <a:ext cx="1737360" cy="1005840"/>
          </a:xfrm>
          <a:prstGeom prst="roundRect">
            <a:avLst>
              <a:gd name="adj" fmla="val 9090"/>
            </a:avLst>
          </a:prstGeom>
          <a:solidFill>
            <a:srgbClr val="EDF2F9"/>
          </a:solidFill>
          <a:ln w="12700">
            <a:solidFill>
              <a:srgbClr val="2B4C7E"/>
            </a:solidFill>
          </a:ln>
        </p:spPr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quation 13"/>
              <p:cNvSpPr txBox="1"/>
              <p:nvPr/>
            </p:nvSpPr>
            <p:spPr>
              <a:xfrm>
                <a:off x="8614632" y="2176272"/>
                <a:ext cx="1607375" cy="73047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nary>
                        <m:naryPr>
                          <m:limLoc m:val="subSup"/>
                          <m:ctrlP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p>
                        <m:e>
                          <m:d>
                            <m:dPr>
                              <m:ctrlP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⋅</m:t>
                              </m:r>
                            </m:e>
                          </m:d>
                        </m:e>
                      </m:nary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𝑑𝑡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13" name="Equation 13"/>
              <p:cNvSpPr txBox="1"/>
              <p:nvPr/>
            </p:nvSpPr>
            <p:spPr>
              <a:xfrm>
                <a:off x="8885097" y="2176272"/>
                <a:ext cx="1066444" cy="7304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10744200" y="2286000"/>
            <a:ext cx="54864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sz="2000" b="0" i="1">
                <a:solidFill>
                  <a:srgbClr val="1F2A44"/>
                </a:solidFill>
                <a:latin typeface="Cambria"/>
              </a:rPr>
              <a:t>z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092440" y="2514600"/>
            <a:ext cx="411480" cy="0"/>
          </a:xfrm>
          <a:prstGeom prst="line">
            <a:avLst/>
          </a:prstGeom>
          <a:ln w="22225">
            <a:solidFill>
              <a:srgbClr val="1F2A4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10332720" y="2514600"/>
            <a:ext cx="365760" cy="0"/>
          </a:xfrm>
          <a:prstGeom prst="line">
            <a:avLst/>
          </a:prstGeom>
          <a:ln w="22225">
            <a:solidFill>
              <a:srgbClr val="1F2A4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223760" y="3657600"/>
            <a:ext cx="4389120" cy="1699768"/>
          </a:xfrm>
          <a:prstGeom prst="roundRect">
            <a:avLst>
              <a:gd name="adj" fmla="val 5379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406640" y="3803904"/>
            <a:ext cx="402335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Coming back later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06640" y="4133088"/>
            <a:ext cx="4023359" cy="1050544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For a WSS input this double integral collapses to a single integral over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— see the integrator revisited in Section 07.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15 / 44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2 — Sinusoid with Random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quation 4"/>
              <p:cNvSpPr txBox="1"/>
              <p:nvPr/>
            </p:nvSpPr>
            <p:spPr>
              <a:xfrm>
                <a:off x="834342" y="1426464"/>
                <a:ext cx="5920835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𝑎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𝜑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𝜑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∼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𝑈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𝜋</m:t>
                          </m:r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4" name="Equation 4"/>
              <p:cNvSpPr txBox="1"/>
              <p:nvPr/>
            </p:nvSpPr>
            <p:spPr>
              <a:xfrm>
                <a:off x="1536153" y="1426464"/>
                <a:ext cx="4517212" cy="328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592931" y="1865147"/>
                <a:ext cx="6403657" cy="63226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𝑎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𝜋</m:t>
                          </m:r>
                        </m:den>
                      </m:f>
                      <m:nary>
                        <m:naryPr>
                          <m:limLoc m:val="subSup"/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𝜋</m:t>
                          </m:r>
                        </m:sup>
                        <m:e>
                          <m:r>
                            <m:rPr>
                              <m:sty m:val="p"/>
                            </m:rP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cos</m:t>
                          </m:r>
                        </m:e>
                      </m:nary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𝜑</m:t>
                          </m:r>
                        </m:e>
                      </m:d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𝜑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1343024" y="1865147"/>
                <a:ext cx="4903470" cy="6322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612619" y="2607137"/>
                <a:ext cx="6364281" cy="32202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m:rPr>
                          <m:sty m:val="p"/>
                        </m:rP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𝜑</m:t>
                          </m:r>
                        </m:e>
                      </m:d>
                      <m:r>
                        <m:rPr>
                          <m:sty m:val="p"/>
                        </m:rP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𝜑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1358775" y="2607137"/>
                <a:ext cx="4871968" cy="3220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672641" y="3038894"/>
                <a:ext cx="6244237" cy="84883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m:rPr>
                          <m:sty m:val="p"/>
                        </m:rP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limLow>
                        <m:limLow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limLowPr>
                        <m:e>
                          <m:limLow>
                            <m:limLowPr>
                              <m:ctrlPr>
                                <a:rPr lang="en-US" sz="18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18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cos</m:t>
                              </m:r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18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8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sz="18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0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sz="18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  <m:r>
                                        <a:rPr lang="en-US" sz="1800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sz="18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8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18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sz="18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+</m:t>
                                  </m:r>
                                  <m: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  <m: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𝜑</m:t>
                                  </m:r>
                                </m:e>
                              </m:d>
                            </m:e>
                            <m:lim>
                              <m:r>
                                <a:rPr lang="en-US" sz="18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⏟</m:t>
                              </m:r>
                            </m:lim>
                          </m:limLow>
                        </m:e>
                        <m:lim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𝐸</m:t>
                          </m:r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{⋅}=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lim>
                      </m:limLow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1406792" y="3038894"/>
                <a:ext cx="4775934" cy="84883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548640" y="3942595"/>
            <a:ext cx="6492240" cy="860511"/>
          </a:xfrm>
          <a:prstGeom prst="roundRect">
            <a:avLst>
              <a:gd name="adj" fmla="val 10626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-266631" y="4076098"/>
                <a:ext cx="8122783" cy="59533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655374" y="4076098"/>
                <a:ext cx="6278770" cy="59533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pic>
        <p:nvPicPr>
          <p:cNvPr id="10" name="Picture 9" descr="rand_phas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9480" y="1463040"/>
            <a:ext cx="4389120" cy="2246376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269480" y="4206240"/>
            <a:ext cx="4389120" cy="1459991"/>
          </a:xfrm>
          <a:prstGeom prst="roundRect">
            <a:avLst>
              <a:gd name="adj" fmla="val 6263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52360" y="4352544"/>
            <a:ext cx="402335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Observe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52360" y="4681728"/>
            <a:ext cx="4023359" cy="81076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The mean is constant and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depends only on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 We will call such a process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wide-sense stationary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16 / 44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3 — Random 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quation 4"/>
              <p:cNvSpPr txBox="1"/>
              <p:nvPr/>
            </p:nvSpPr>
            <p:spPr>
              <a:xfrm>
                <a:off x="506952" y="1426464"/>
                <a:ext cx="6392735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𝐴𝑡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𝑏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𝐴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∼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𝑁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𝑏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constant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4" name="Equation 4"/>
              <p:cNvSpPr txBox="1"/>
              <p:nvPr/>
            </p:nvSpPr>
            <p:spPr>
              <a:xfrm>
                <a:off x="1255953" y="1426464"/>
                <a:ext cx="4894732" cy="328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1995191" y="1865147"/>
                <a:ext cx="3416257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𝐴𝑡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𝑏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𝑏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2446545" y="1865147"/>
                <a:ext cx="2513549" cy="312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1090316" y="2287383"/>
                <a:ext cx="5226007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𝑏</m:t>
                          </m:r>
                        </m:e>
                      </m:d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𝑏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1722645" y="2287383"/>
                <a:ext cx="3961349" cy="3125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395070" y="2709618"/>
                <a:ext cx="6616498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𝐴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𝑏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𝐴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1166448" y="2709618"/>
                <a:ext cx="5073742" cy="3399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1261775" y="3159265"/>
                <a:ext cx="4883089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1859812" y="3159265"/>
                <a:ext cx="3687015" cy="3399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953137" y="3608913"/>
                <a:ext cx="5500365" cy="60761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𝜌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sgn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=±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1612901" y="3608913"/>
                <a:ext cx="4180836" cy="6076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pic>
        <p:nvPicPr>
          <p:cNvPr id="10" name="Picture 9" descr="at_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320" y="1417320"/>
            <a:ext cx="4480560" cy="3398242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7132320" y="4572000"/>
            <a:ext cx="4480560" cy="1459991"/>
          </a:xfrm>
          <a:prstGeom prst="roundRect">
            <a:avLst>
              <a:gd name="adj" fmla="val 6263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315200" y="4718304"/>
            <a:ext cx="41148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Observe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0" y="5047488"/>
            <a:ext cx="4114800" cy="81076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Constant mean, but the variance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grows with 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|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|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is </a:t>
            </a:r>
            <a:r>
              <a:rPr sz="1600" b="1" i="0">
                <a:solidFill>
                  <a:srgbClr val="1F2A44"/>
                </a:solidFill>
                <a:latin typeface="Calibri"/>
              </a:rPr>
              <a:t>not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 function of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alone: the process is not stationary.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17 / 44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274320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320"/>
              </a:spcAft>
              <a:buNone/>
            </a:pPr>
            <a:r>
              <a:rPr sz="9600" b="1" i="0">
                <a:solidFill>
                  <a:srgbClr val="E07A86"/>
                </a:solidFill>
                <a:latin typeface="Cambria"/>
              </a:rP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5120640" cy="20116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530"/>
              </a:spcAft>
              <a:buNone/>
            </a:pPr>
            <a:r>
              <a:rPr sz="3400" b="1" i="0">
                <a:solidFill>
                  <a:srgbClr val="FFFFFF"/>
                </a:solidFill>
                <a:latin typeface="Cambria"/>
              </a:rPr>
              <a:t>Stationary Stochastic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89320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0" i="0">
                <a:solidFill>
                  <a:srgbClr val="A7AFC0"/>
                </a:solidFill>
                <a:latin typeface="Calibri"/>
              </a:rPr>
              <a:t>Week 02 · Stationary Stochastic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61288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0" y="114300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0" y="1819656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01368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478024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2459736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3136392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3118104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0" y="3703320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2E3B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83680" y="3794759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E07A86"/>
                </a:solidFill>
                <a:latin typeface="Calibri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3776472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4453127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443484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5111495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093207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18 / 44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Stationary Stochastic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91672" cy="138760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1" i="0">
                <a:solidFill>
                  <a:srgbClr val="B23A48"/>
                </a:solidFill>
                <a:latin typeface="Calibri"/>
              </a:rPr>
              <a:t>Stationary processes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have statistical properties that are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invariant to a shift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of the time origin.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1" i="0">
                <a:solidFill>
                  <a:srgbClr val="1F2A44"/>
                </a:solidFill>
                <a:latin typeface="Calibri"/>
              </a:rPr>
              <a:t>First-order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stationarity: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have the same statistics for any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1" i="0">
                <a:solidFill>
                  <a:srgbClr val="1F2A44"/>
                </a:solidFill>
                <a:latin typeface="Calibri"/>
              </a:rPr>
              <a:t>Second-order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stationarity: the pairs 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)}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)}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have the same joint statistics for any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pic>
        <p:nvPicPr>
          <p:cNvPr id="5" name="Picture 4" descr="stat_vs_n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" y="2804922"/>
            <a:ext cx="10241280" cy="29457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897880"/>
            <a:ext cx="10972800" cy="320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0" i="0">
                <a:solidFill>
                  <a:srgbClr val="6B7489"/>
                </a:solidFill>
                <a:latin typeface="Calibri"/>
              </a:rPr>
              <a:t>Left: a stationary AR(1)-type process — the ±2σ band is flat. Right: a random walk — the band widens like </a:t>
            </a:r>
            <a:r>
              <a:rPr sz="1300" b="0" i="0">
                <a:solidFill>
                  <a:srgbClr val="6B7489"/>
                </a:solidFill>
                <a:latin typeface="Cambria"/>
              </a:rPr>
              <a:t>√</a:t>
            </a:r>
            <a:r>
              <a:rPr sz="1300" b="0" i="1">
                <a:solidFill>
                  <a:srgbClr val="6B7489"/>
                </a:solidFill>
                <a:latin typeface="Cambria"/>
              </a:rPr>
              <a:t>t</a:t>
            </a:r>
            <a:r>
              <a:rPr sz="1300" b="0" i="0">
                <a:solidFill>
                  <a:srgbClr val="6B7489"/>
                </a:solidFill>
                <a:latin typeface="Calibri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19 / 44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274320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320"/>
              </a:spcAft>
              <a:buNone/>
            </a:pPr>
            <a:r>
              <a:rPr sz="9600" b="1" i="0">
                <a:solidFill>
                  <a:srgbClr val="E07A86"/>
                </a:solidFill>
                <a:latin typeface="Cambria"/>
              </a:rP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5120640" cy="20116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530"/>
              </a:spcAft>
              <a:buNone/>
            </a:pPr>
            <a:r>
              <a:rPr sz="3400" b="1" i="0">
                <a:solidFill>
                  <a:srgbClr val="FFFFFF"/>
                </a:solidFill>
                <a:latin typeface="Cambria"/>
              </a:rPr>
              <a:t>Strict-Sense Stationary (SSS)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89320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0" i="0">
                <a:solidFill>
                  <a:srgbClr val="A7AFC0"/>
                </a:solidFill>
                <a:latin typeface="Calibri"/>
              </a:rPr>
              <a:t>Week 02 · Stationary Stochastic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61288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0" y="114300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0" y="1819656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01368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478024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2459736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3136392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3118104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3794759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3776472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400800" y="4361688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2E3B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83680" y="4453127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E07A86"/>
                </a:solidFill>
                <a:latin typeface="Calibri"/>
              </a:rPr>
              <a:t>06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443484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83680" y="5111495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093207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20 / 44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Strict-Sense Stationarity: Definition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91672" cy="64236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In strict terms, the statistical properties are governed by the joint pdf. A process is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n-th order strict-sense stationary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if, for any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,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013965"/>
            <a:ext cx="11091672" cy="1053171"/>
          </a:xfrm>
          <a:prstGeom prst="roundRect">
            <a:avLst>
              <a:gd name="adj" fmla="val 8682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160270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n-th order SSS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804806" y="2535173"/>
                <a:ext cx="10579338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 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≡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 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𝑐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𝑐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𝑐</m:t>
                          </m:r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1972468" y="2535173"/>
                <a:ext cx="8244014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3268305"/>
            <a:ext cx="11091672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The left side is the joint density of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),…,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; the right side is the joint density of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′=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),…,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′=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874984"/>
            <a:ext cx="11091672" cy="1001141"/>
          </a:xfrm>
          <a:prstGeom prst="roundRect">
            <a:avLst>
              <a:gd name="adj" fmla="val 9133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4021288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Strict-sense stationary (SSS)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350472"/>
            <a:ext cx="1072591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</a:t>
            </a:r>
            <a:r>
              <a:rPr sz="1700" b="1" i="0">
                <a:solidFill>
                  <a:srgbClr val="1F2A44"/>
                </a:solidFill>
                <a:latin typeface="Calibri"/>
              </a:rPr>
              <a:t>SSS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if the equality above holds for all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=1,…,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for all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=1,2,…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for any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21 / 44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First-Order SSS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6583680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For a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first-order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strict-sense stationary process,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1295146" y="1799082"/>
                <a:ext cx="5090668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≡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𝑐</m:t>
                          </m:r>
                        </m:e>
                      </m:d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for any 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𝑐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.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1913940" y="1799082"/>
                <a:ext cx="3853078" cy="328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8640" y="2182901"/>
            <a:ext cx="6583680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In particular, choosing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=−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gives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1724152" y="2610383"/>
                <a:ext cx="4232656" cy="37114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≜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2257145" y="2610383"/>
                <a:ext cx="3166668" cy="37114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3036392"/>
            <a:ext cx="6583680" cy="64236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i.e. the first-order density of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is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independent of t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 Consequently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459390" y="3733622"/>
                <a:ext cx="6762178" cy="68569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nary>
                        <m:naryPr>
                          <m:limLoc m:val="subSup"/>
                          <m:ctrlP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∞</m:t>
                          </m:r>
                        </m:sup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</m:nary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</m:d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𝑑𝑥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𝜇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(a constant)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1245336" y="3733622"/>
                <a:ext cx="5190286" cy="6856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1889363" y="4529048"/>
                <a:ext cx="3902233" cy="3578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(a constant)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2389314" y="4529048"/>
                <a:ext cx="2902331" cy="3578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7498079" y="1463040"/>
            <a:ext cx="4114800" cy="1459991"/>
          </a:xfrm>
          <a:prstGeom prst="roundRect">
            <a:avLst>
              <a:gd name="adj" fmla="val 6263"/>
            </a:avLst>
          </a:prstGeom>
          <a:solidFill>
            <a:srgbClr val="FBF0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680959" y="1609344"/>
            <a:ext cx="374903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B23A48"/>
                </a:solidFill>
                <a:latin typeface="Calibri"/>
              </a:rPr>
              <a:t>Simple example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59" y="1938528"/>
            <a:ext cx="3749039" cy="81076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An i.i.d. sequence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[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]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is SSS of every order: its joint pdf 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∏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f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does not involve the time indices at all.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98079" y="3429000"/>
            <a:ext cx="4114800" cy="1459991"/>
          </a:xfrm>
          <a:prstGeom prst="roundRect">
            <a:avLst>
              <a:gd name="adj" fmla="val 6263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680959" y="3575304"/>
            <a:ext cx="374903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Remark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80959" y="3904488"/>
            <a:ext cx="3749039" cy="81076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Any function of a first-order moment, e.g.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g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))}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is then constant in time.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22 / 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Second-Order SSS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91672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Similarly, for a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second-order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strict-sense stationary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2064527" y="1799082"/>
                <a:ext cx="8059896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≡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𝑐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𝑐</m:t>
                          </m:r>
                        </m:e>
                      </m:d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for any 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𝑐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.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2980245" y="1799082"/>
                <a:ext cx="6228461" cy="328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8640" y="2182901"/>
            <a:ext cx="11091672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Choosing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=−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3302539" y="2610383"/>
                <a:ext cx="5583872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≡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3970655" y="2610383"/>
                <a:ext cx="4247642" cy="328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2994202"/>
            <a:ext cx="11091672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The second-order density depends only on the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difference of the time indices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 Hence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366820"/>
            <a:ext cx="11091672" cy="1750950"/>
          </a:xfrm>
          <a:prstGeom prst="roundRect">
            <a:avLst>
              <a:gd name="adj" fmla="val 5222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351312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Autocorrelation of a second-order SSS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quation 11"/>
              <p:cNvSpPr txBox="1"/>
              <p:nvPr/>
            </p:nvSpPr>
            <p:spPr>
              <a:xfrm>
                <a:off x="484285" y="3888028"/>
                <a:ext cx="11220381" cy="60633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=∫∫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;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≜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1" name="Equation 11"/>
              <p:cNvSpPr txBox="1"/>
              <p:nvPr/>
            </p:nvSpPr>
            <p:spPr>
              <a:xfrm>
                <a:off x="1716051" y="3888028"/>
                <a:ext cx="8756849" cy="6063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quation 12"/>
              <p:cNvSpPr txBox="1"/>
              <p:nvPr/>
            </p:nvSpPr>
            <p:spPr>
              <a:xfrm>
                <a:off x="4525924" y="4585807"/>
                <a:ext cx="3137103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2" name="Equation 12"/>
              <p:cNvSpPr txBox="1"/>
              <p:nvPr/>
            </p:nvSpPr>
            <p:spPr>
              <a:xfrm>
                <a:off x="4949362" y="4585807"/>
                <a:ext cx="2290226" cy="3125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23 / 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From SSS to a Weaker Notion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6400800" cy="31089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The results for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μ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8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are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consequences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of first- and second-order strict-sense stationarity.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n-th order SSS implies k-th order SSS for every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k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≤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(integrate out the extra variables).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However, the basic conditions for n-th order stationarity — equality of </a:t>
            </a:r>
            <a:r>
              <a:rPr sz="1800" b="1" i="0">
                <a:solidFill>
                  <a:srgbClr val="1F2A44"/>
                </a:solidFill>
                <a:latin typeface="Calibri"/>
              </a:rPr>
              <a:t>all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joint densities — are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usually difficult to verify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We therefore often resort to a looser definition that only involves the first two moments: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Wide-Sense Stationarity (WSS)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0" y="1463040"/>
            <a:ext cx="4297680" cy="1882648"/>
          </a:xfrm>
          <a:prstGeom prst="roundRect">
            <a:avLst>
              <a:gd name="adj" fmla="val 4856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498079" y="1609344"/>
            <a:ext cx="39319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1F2A44"/>
                </a:solidFill>
                <a:latin typeface="Calibri"/>
              </a:rPr>
              <a:t>SSS asks for 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79" y="1938528"/>
            <a:ext cx="3931920" cy="1233424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equal pdfs of every order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under every time shift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i.e. the whole probability law is shift-invariant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0" y="3520440"/>
            <a:ext cx="4297680" cy="1882648"/>
          </a:xfrm>
          <a:prstGeom prst="roundRect">
            <a:avLst>
              <a:gd name="adj" fmla="val 4856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498079" y="3666744"/>
            <a:ext cx="39319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WSS asks only for 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79" y="3995928"/>
            <a:ext cx="3931920" cy="1233424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constant mean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autocorrelation depending on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only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i.e. shift-invariance of moments up to order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24 / 44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097280"/>
            <a:ext cx="2743200" cy="14630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320"/>
              </a:spcAft>
              <a:buNone/>
            </a:pPr>
            <a:r>
              <a:rPr sz="9600" b="1" i="0">
                <a:solidFill>
                  <a:srgbClr val="E07A86"/>
                </a:solidFill>
                <a:latin typeface="Cambria"/>
              </a:rP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651760"/>
            <a:ext cx="5120640" cy="20116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530"/>
              </a:spcAft>
              <a:buNone/>
            </a:pPr>
            <a:r>
              <a:rPr sz="3400" b="1" i="0">
                <a:solidFill>
                  <a:srgbClr val="FFFFFF"/>
                </a:solidFill>
                <a:latin typeface="Cambria"/>
              </a:rPr>
              <a:t>Wide-Sense Stationary (WSS)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5989320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0" i="0">
                <a:solidFill>
                  <a:srgbClr val="A7AFC0"/>
                </a:solidFill>
                <a:latin typeface="Calibri"/>
              </a:rPr>
              <a:t>Week 02 · Stationary Stochastic Processes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0" y="1161288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0" y="114300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Stochastic Processes X(t)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0" y="1819656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1801368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First-Order Statistics of X(t)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478024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0" y="2459736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Higher-Order Statistics of X(t)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3680" y="3136392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32320" y="3118104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Mean, Autocorrelation &amp; Autocovariance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0" y="3794759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3776472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Stationary Stochastic Processes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83680" y="4453127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6F7A94"/>
                </a:solidFill>
                <a:latin typeface="Calibri"/>
              </a:rPr>
              <a:t>06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4434840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8E98AF"/>
                </a:solidFill>
                <a:latin typeface="Calibri"/>
              </a:rPr>
              <a:t>Strict-Sense Stationary (SSS) Processes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400800" y="5020055"/>
            <a:ext cx="5212080" cy="566928"/>
          </a:xfrm>
          <a:prstGeom prst="roundRect">
            <a:avLst>
              <a:gd name="adj" fmla="val 12903"/>
            </a:avLst>
          </a:prstGeom>
          <a:solidFill>
            <a:srgbClr val="2E3B5C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83680" y="5111495"/>
            <a:ext cx="54864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E07A86"/>
                </a:solidFill>
                <a:latin typeface="Calibri"/>
              </a:rPr>
              <a:t>07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32320" y="5093207"/>
            <a:ext cx="4389120" cy="4114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25 / 44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Wide-Sense Stationarity: Definition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1809036"/>
          </a:xfrm>
          <a:prstGeom prst="roundRect">
            <a:avLst>
              <a:gd name="adj" fmla="val 5054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Wide-sense stationary (WSS)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7088"/>
            <a:ext cx="1072591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A process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with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{|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)|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}&lt;∞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</a:t>
            </a:r>
            <a:r>
              <a:rPr sz="1700" b="1" i="0">
                <a:solidFill>
                  <a:srgbClr val="1F2A44"/>
                </a:solidFill>
                <a:latin typeface="Calibri"/>
              </a:rPr>
              <a:t>wide-sense stationary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if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960120" y="2244724"/>
                <a:ext cx="4614160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sz="19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(i)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𝜇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m:rPr>
                          <m:nor/>
                        </m:rPr>
                        <a:rPr lang="en-US" sz="19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(a constant)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960120" y="2244724"/>
                <a:ext cx="3471872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960120" y="2648672"/>
                <a:ext cx="7198423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sz="19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(ii)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r>
                        <m:rPr>
                          <m:nor/>
                        </m:rPr>
                        <a:rPr lang="en-US" sz="19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for all 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960120" y="2648672"/>
                <a:ext cx="5539282" cy="312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48640" y="3381804"/>
            <a:ext cx="11091672" cy="64236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For WSS processes the mean is constant and the autocorrelation depends only on the time difference. We write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1688941" y="4079034"/>
                <a:ext cx="8811069" cy="3578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},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𝜇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2679776" y="4079034"/>
                <a:ext cx="6829399" cy="3578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48640" y="4491708"/>
            <a:ext cx="11091672" cy="1014983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These conditions say </a:t>
            </a:r>
            <a:r>
              <a:rPr sz="1800" b="1" i="0">
                <a:solidFill>
                  <a:srgbClr val="B23A48"/>
                </a:solidFill>
                <a:latin typeface="Calibri"/>
              </a:rPr>
              <a:t>nothing about the pdfs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; they only constrain the average (second-order) behavior of the process.</a:t>
            </a:r>
          </a:p>
          <a:p>
            <a:pPr marL="274320" indent="-237744" algn="l">
              <a:spcAft>
                <a:spcPts val="810"/>
              </a:spcAft>
              <a:buClr>
                <a:srgbClr val="B23A48"/>
              </a:buClr>
              <a:buFont typeface="Arial"/>
              <a:buChar char="•"/>
            </a:pPr>
            <a:r>
              <a:rPr sz="1800" b="0" i="0">
                <a:solidFill>
                  <a:srgbClr val="1F2A44"/>
                </a:solidFill>
                <a:latin typeface="Calibri"/>
              </a:rPr>
              <a:t>Example 2 (random phase) is WSS; Example 3 (random line) is not.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26 / 44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How SSS and WSS Relate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6035040" cy="1704975"/>
          </a:xfrm>
          <a:prstGeom prst="roundRect">
            <a:avLst>
              <a:gd name="adj" fmla="val 5363"/>
            </a:avLst>
          </a:prstGeom>
          <a:solidFill>
            <a:srgbClr val="F3EF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566927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5B3F8C"/>
                </a:solidFill>
                <a:latin typeface="Calibri"/>
              </a:rPr>
              <a:t>Facts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7088"/>
            <a:ext cx="5669279" cy="105575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1" i="0">
                <a:solidFill>
                  <a:srgbClr val="1F2A44"/>
                </a:solidFill>
                <a:latin typeface="Calibri"/>
              </a:rPr>
              <a:t>SSS ⇒ WSS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provided the second moment is finite.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1" i="0">
                <a:solidFill>
                  <a:srgbClr val="1F2A44"/>
                </a:solidFill>
                <a:latin typeface="Calibri"/>
              </a:rPr>
              <a:t>WSS ⇏ SSS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in general.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For a </a:t>
            </a:r>
            <a:r>
              <a:rPr sz="1700" b="1" i="0">
                <a:solidFill>
                  <a:srgbClr val="1F2A44"/>
                </a:solidFill>
                <a:latin typeface="Calibri"/>
              </a:rPr>
              <a:t>Gaussian process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 WSS ⇔ SSS.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277743"/>
            <a:ext cx="6035040" cy="1220215"/>
          </a:xfrm>
          <a:prstGeom prst="roundRect">
            <a:avLst>
              <a:gd name="adj" fmla="val 7493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3424047"/>
            <a:ext cx="566927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Why the caveat?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753231"/>
            <a:ext cx="5669279" cy="57099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An i.i.d. Cauchy sequence is SSS, but its mean and variance do not exist — so it is not WSS.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699126"/>
            <a:ext cx="6035040" cy="86144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The Gaussian case is the key exception, because a Gaussian law is completely fixed by its mean and covariance (next slides).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0" y="1417320"/>
            <a:ext cx="4754880" cy="4754880"/>
          </a:xfrm>
          <a:prstGeom prst="roundRect">
            <a:avLst>
              <a:gd name="adj" fmla="val 230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040880" y="1508760"/>
            <a:ext cx="36576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30"/>
              </a:spcAft>
              <a:buNone/>
            </a:pPr>
            <a:r>
              <a:rPr sz="1400" b="1" i="0">
                <a:solidFill>
                  <a:srgbClr val="6B7489"/>
                </a:solidFill>
                <a:latin typeface="Calibri"/>
              </a:rPr>
              <a:t>All processes</a:t>
            </a:r>
          </a:p>
        </p:txBody>
      </p:sp>
      <p:sp>
        <p:nvSpPr>
          <p:cNvPr id="13" name="Oval 12"/>
          <p:cNvSpPr/>
          <p:nvPr/>
        </p:nvSpPr>
        <p:spPr>
          <a:xfrm>
            <a:off x="7178040" y="2148840"/>
            <a:ext cx="3108960" cy="3566160"/>
          </a:xfrm>
          <a:prstGeom prst="ellipse">
            <a:avLst/>
          </a:prstGeom>
          <a:solidFill>
            <a:srgbClr val="2A7F8E">
              <a:alpha val="18000"/>
            </a:srgbClr>
          </a:solidFill>
          <a:ln w="22225">
            <a:solidFill>
              <a:srgbClr val="2A7F8E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549640" y="2148840"/>
            <a:ext cx="2834640" cy="3566160"/>
          </a:xfrm>
          <a:prstGeom prst="ellipse">
            <a:avLst/>
          </a:prstGeom>
          <a:solidFill>
            <a:srgbClr val="B23A48">
              <a:alpha val="15000"/>
            </a:srgbClr>
          </a:solidFill>
          <a:ln w="22225">
            <a:solidFill>
              <a:srgbClr val="B23A48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269480" y="3566160"/>
            <a:ext cx="1325880" cy="3657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ctr">
              <a:spcAft>
                <a:spcPts val="810"/>
              </a:spcAft>
              <a:buNone/>
            </a:pPr>
            <a:r>
              <a:rPr sz="1800" b="1" i="0">
                <a:solidFill>
                  <a:srgbClr val="2A7F8E"/>
                </a:solidFill>
                <a:latin typeface="Calibri"/>
              </a:rPr>
              <a:t>WSS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241280" y="3017520"/>
            <a:ext cx="1097280" cy="3657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ctr">
              <a:spcAft>
                <a:spcPts val="810"/>
              </a:spcAft>
              <a:buNone/>
            </a:pPr>
            <a:r>
              <a:rPr sz="1800" b="1" i="0">
                <a:solidFill>
                  <a:srgbClr val="B23A48"/>
                </a:solidFill>
                <a:latin typeface="Calibri"/>
              </a:rPr>
              <a:t>SSS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32720" y="3474720"/>
            <a:ext cx="1005840" cy="7315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ctr">
              <a:spcAft>
                <a:spcPts val="55"/>
              </a:spcAft>
              <a:buNone/>
            </a:pPr>
            <a:r>
              <a:rPr sz="1100" b="0" i="0">
                <a:solidFill>
                  <a:srgbClr val="B23A48"/>
                </a:solidFill>
                <a:latin typeface="Calibri"/>
              </a:rPr>
              <a:t>infinite</a:t>
            </a:r>
          </a:p>
          <a:p>
            <a:pPr algn="ctr">
              <a:spcAft>
                <a:spcPts val="55"/>
              </a:spcAft>
              <a:buNone/>
            </a:pPr>
            <a:r>
              <a:rPr sz="1100" b="0" i="0">
                <a:solidFill>
                  <a:srgbClr val="B23A48"/>
                </a:solidFill>
                <a:latin typeface="Calibri"/>
              </a:rPr>
              <a:t>variance</a:t>
            </a:r>
          </a:p>
          <a:p>
            <a:pPr algn="ctr">
              <a:spcAft>
                <a:spcPts val="55"/>
              </a:spcAft>
              <a:buNone/>
            </a:pPr>
            <a:r>
              <a:rPr sz="1100" b="0" i="0">
                <a:solidFill>
                  <a:srgbClr val="B23A48"/>
                </a:solidFill>
                <a:latin typeface="Calibri"/>
              </a:rPr>
              <a:t>(e.g. Cauchy)</a:t>
            </a:r>
          </a:p>
        </p:txBody>
      </p:sp>
      <p:sp>
        <p:nvSpPr>
          <p:cNvPr id="18" name="Oval 17"/>
          <p:cNvSpPr/>
          <p:nvPr/>
        </p:nvSpPr>
        <p:spPr>
          <a:xfrm>
            <a:off x="8641080" y="3246120"/>
            <a:ext cx="1554480" cy="1371600"/>
          </a:xfrm>
          <a:prstGeom prst="ellipse">
            <a:avLst/>
          </a:prstGeom>
          <a:solidFill>
            <a:srgbClr val="5B3F8C">
              <a:alpha val="20000"/>
            </a:srgbClr>
          </a:solidFill>
          <a:ln w="22225">
            <a:solidFill>
              <a:srgbClr val="5B3F8C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0" y="3611880"/>
            <a:ext cx="1463040" cy="6400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ctr">
              <a:spcAft>
                <a:spcPts val="120"/>
              </a:spcAft>
              <a:buNone/>
            </a:pPr>
            <a:r>
              <a:rPr sz="1200" b="1" i="0">
                <a:solidFill>
                  <a:srgbClr val="5B3F8C"/>
                </a:solidFill>
                <a:latin typeface="Calibri"/>
              </a:rPr>
              <a:t>Gaussian:</a:t>
            </a:r>
          </a:p>
          <a:p>
            <a:pPr algn="ctr">
              <a:spcAft>
                <a:spcPts val="120"/>
              </a:spcAft>
              <a:buNone/>
            </a:pPr>
            <a:r>
              <a:rPr sz="1200" b="1" i="0">
                <a:solidFill>
                  <a:srgbClr val="5B3F8C"/>
                </a:solidFill>
                <a:latin typeface="Calibri"/>
              </a:rPr>
              <a:t>WSS = SSS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69480" y="4297680"/>
            <a:ext cx="1371600" cy="3657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ctr">
              <a:spcAft>
                <a:spcPts val="495"/>
              </a:spcAft>
              <a:buNone/>
            </a:pPr>
            <a:r>
              <a:rPr sz="1100" b="0" i="0">
                <a:solidFill>
                  <a:srgbClr val="2A7F8E"/>
                </a:solidFill>
                <a:latin typeface="Calibri"/>
              </a:rPr>
              <a:t>WSS only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27 / 44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A Process that is WSS but not SSS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quation 4"/>
              <p:cNvSpPr txBox="1"/>
              <p:nvPr/>
            </p:nvSpPr>
            <p:spPr>
              <a:xfrm>
                <a:off x="1397190" y="1426464"/>
                <a:ext cx="4246499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𝐴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𝑡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𝐵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sin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𝑡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4" name="Equation 4"/>
              <p:cNvSpPr txBox="1"/>
              <p:nvPr/>
            </p:nvSpPr>
            <p:spPr>
              <a:xfrm>
                <a:off x="1931568" y="1426464"/>
                <a:ext cx="3177743" cy="328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548640" y="1810283"/>
            <a:ext cx="5943600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with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B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independent, each equal to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±1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with probability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1/2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(zero mean, unit variance).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16962"/>
            <a:ext cx="5943600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Using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B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}=1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AB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}=0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111213" y="2823743"/>
                <a:ext cx="6818452" cy="26316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6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6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16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</m:t>
                      </m:r>
                      <m: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6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  <m: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sin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US" sz="16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sin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6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902787" y="2823743"/>
                <a:ext cx="5235305" cy="2631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548640" y="3141771"/>
            <a:ext cx="5943600" cy="577683"/>
          </a:xfrm>
          <a:prstGeom prst="roundRect">
            <a:avLst>
              <a:gd name="adj" fmla="val 15828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789802" y="3275274"/>
                <a:ext cx="5461274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cos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⇒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r>
                        <m:rPr>
                          <m:nor/>
                        </m:rPr>
                        <a:rPr lang="en-US" sz="19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WSS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1445658" y="3275274"/>
                <a:ext cx="4149563" cy="3125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48640" y="3920623"/>
            <a:ext cx="5943600" cy="1310513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But at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=0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(0)=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∈{−1,+1}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At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π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/(4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ω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0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B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)/√2∈{−√2, 0, +√2}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765"/>
              </a:spcAft>
              <a:buClr>
                <a:srgbClr val="B23A48"/>
              </a:buClr>
              <a:buFont typeface="Arial"/>
              <a:buChar char="•"/>
            </a:pPr>
            <a:r>
              <a:rPr sz="1700" b="0" i="0">
                <a:solidFill>
                  <a:srgbClr val="1F2A44"/>
                </a:solidFill>
                <a:latin typeface="Calibri"/>
              </a:rPr>
              <a:t>The first-order pdf changes with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⇒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not SSS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(not even first-order SSS).</a:t>
            </a:r>
          </a:p>
        </p:txBody>
      </p:sp>
      <p:pic>
        <p:nvPicPr>
          <p:cNvPr id="11" name="Picture 10" descr="wss_not_ss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9400" y="1371600"/>
            <a:ext cx="4983480" cy="37696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675120" y="5120640"/>
            <a:ext cx="4937760" cy="8229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0" i="0">
                <a:solidFill>
                  <a:srgbClr val="6B7489"/>
                </a:solidFill>
                <a:latin typeface="Calibri"/>
              </a:rPr>
              <a:t>The whole ensemble consists of four sample paths. Circles: values at </a:t>
            </a:r>
            <a:r>
              <a:rPr sz="1300" b="0" i="1">
                <a:solidFill>
                  <a:srgbClr val="6B7489"/>
                </a:solidFill>
                <a:latin typeface="Cambria"/>
              </a:rPr>
              <a:t>t</a:t>
            </a:r>
            <a:r>
              <a:rPr sz="1300" b="0" i="0">
                <a:solidFill>
                  <a:srgbClr val="6B7489"/>
                </a:solidFill>
                <a:latin typeface="Cambria"/>
              </a:rPr>
              <a:t>=0</a:t>
            </a:r>
            <a:r>
              <a:rPr sz="1300" b="0" i="0">
                <a:solidFill>
                  <a:srgbClr val="6B7489"/>
                </a:solidFill>
                <a:latin typeface="Calibri"/>
              </a:rPr>
              <a:t>; squares: values at </a:t>
            </a:r>
            <a:r>
              <a:rPr sz="1300" b="0" i="1">
                <a:solidFill>
                  <a:srgbClr val="6B7489"/>
                </a:solidFill>
                <a:latin typeface="Cambria"/>
              </a:rPr>
              <a:t>t</a:t>
            </a:r>
            <a:r>
              <a:rPr sz="1300" b="0" i="0">
                <a:solidFill>
                  <a:srgbClr val="6B7489"/>
                </a:solidFill>
                <a:latin typeface="Cambria"/>
              </a:rPr>
              <a:t>=</a:t>
            </a:r>
            <a:r>
              <a:rPr sz="1300" b="0" i="1">
                <a:solidFill>
                  <a:srgbClr val="6B7489"/>
                </a:solidFill>
                <a:latin typeface="Cambria"/>
              </a:rPr>
              <a:t>π</a:t>
            </a:r>
            <a:r>
              <a:rPr sz="1300" b="0" i="0">
                <a:solidFill>
                  <a:srgbClr val="6B7489"/>
                </a:solidFill>
                <a:latin typeface="Cambria"/>
              </a:rPr>
              <a:t>/(4</a:t>
            </a:r>
            <a:r>
              <a:rPr sz="1300" b="0" i="1">
                <a:solidFill>
                  <a:srgbClr val="6B7489"/>
                </a:solidFill>
                <a:latin typeface="Cambria"/>
              </a:rPr>
              <a:t>ω</a:t>
            </a:r>
            <a:r>
              <a:rPr sz="1300" b="0" i="0" baseline="-25000">
                <a:solidFill>
                  <a:srgbClr val="6B7489"/>
                </a:solidFill>
                <a:latin typeface="Cambria"/>
              </a:rPr>
              <a:t>0</a:t>
            </a:r>
            <a:r>
              <a:rPr sz="1300" b="0" i="0">
                <a:solidFill>
                  <a:srgbClr val="6B7489"/>
                </a:solidFill>
                <a:latin typeface="Cambria"/>
              </a:rPr>
              <a:t>)</a:t>
            </a:r>
            <a:r>
              <a:rPr sz="1300" b="0" i="0">
                <a:solidFill>
                  <a:srgbClr val="6B7489"/>
                </a:solidFill>
                <a:latin typeface="Calibri"/>
              </a:rPr>
              <a:t>. With Gaussian </a:t>
            </a:r>
            <a:r>
              <a:rPr sz="1300" b="0" i="1">
                <a:solidFill>
                  <a:srgbClr val="6B7489"/>
                </a:solidFill>
                <a:latin typeface="Cambria"/>
              </a:rPr>
              <a:t>A</a:t>
            </a:r>
            <a:r>
              <a:rPr sz="1300" b="0" i="0">
                <a:solidFill>
                  <a:srgbClr val="6B7489"/>
                </a:solidFill>
                <a:latin typeface="Cambria"/>
              </a:rPr>
              <a:t>,</a:t>
            </a:r>
            <a:r>
              <a:rPr sz="1300" b="0" i="1">
                <a:solidFill>
                  <a:srgbClr val="6B7489"/>
                </a:solidFill>
                <a:latin typeface="Cambria"/>
              </a:rPr>
              <a:t>B</a:t>
            </a:r>
            <a:r>
              <a:rPr sz="1300" b="0" i="0">
                <a:solidFill>
                  <a:srgbClr val="6B7489"/>
                </a:solidFill>
                <a:latin typeface="Calibri"/>
              </a:rPr>
              <a:t> the same process would be SSS.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28 / 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Characteristic Function (recall)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5440680" cy="1858812"/>
          </a:xfrm>
          <a:prstGeom prst="roundRect">
            <a:avLst>
              <a:gd name="adj" fmla="val 4919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50749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Characteristic function of a random variable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726086" y="1892807"/>
                <a:ext cx="5085786" cy="582843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𝛷</m:t>
                          </m:r>
                        </m:e>
                        <m:sub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</m:e>
                      </m:d>
                      <m:r>
                        <a:rPr lang="en-US" sz="17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7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7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𝑗</m:t>
                          </m:r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p>
                      </m:sSup>
                      <m:r>
                        <a:rPr lang="en-US" sz="17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nary>
                        <m:naryPr>
                          <m:limLoc m:val="subSup"/>
                          <m:ctrlP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−∞</m:t>
                          </m:r>
                        </m:sub>
                        <m:sup>
                          <m: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∞</m:t>
                          </m:r>
                        </m:sup>
                        <m:e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e>
                      </m:d>
                      <m:r>
                        <a:rPr lang="en-US" sz="17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p>
                        <m:sSupPr>
                          <m:ctrlP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𝑗</m:t>
                          </m:r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𝜔</m:t>
                          </m:r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7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7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𝑑𝑥</m:t>
                      </m:r>
                    </m:oMath>
                  </m:oMathPara>
                </a14:m>
                <a:endParaRPr lang="en-US" sz="17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1344393" y="1892807"/>
                <a:ext cx="3849173" cy="5828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31520" y="2521371"/>
            <a:ext cx="5074920" cy="53530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The Fourier transform of the pdf (sign convention 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500" b="0" i="0" baseline="30000">
                <a:solidFill>
                  <a:srgbClr val="1F2A44"/>
                </a:solidFill>
                <a:latin typeface="Cambria"/>
              </a:rPr>
              <a:t>+</a:t>
            </a:r>
            <a:r>
              <a:rPr sz="1500" b="0" i="1" baseline="30000">
                <a:solidFill>
                  <a:srgbClr val="1F2A44"/>
                </a:solidFill>
                <a:latin typeface="Cambria"/>
              </a:rPr>
              <a:t>jω</a:t>
            </a:r>
            <a:r>
              <a:rPr sz="1500" b="0" i="0" baseline="30000">
                <a:solidFill>
                  <a:srgbClr val="1F2A44"/>
                </a:solidFill>
                <a:latin typeface="Cambria"/>
              </a:rPr>
              <a:t> </a:t>
            </a:r>
            <a:r>
              <a:rPr sz="1500" b="0" i="1" baseline="30000">
                <a:solidFill>
                  <a:srgbClr val="1F2A44"/>
                </a:solidFill>
                <a:latin typeface="Cambria"/>
              </a:rPr>
              <a:t>x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); it determines the pdf uniquely.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9632" y="1371600"/>
            <a:ext cx="5440680" cy="1772349"/>
          </a:xfrm>
          <a:prstGeom prst="roundRect">
            <a:avLst>
              <a:gd name="adj" fmla="val 5159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382512" y="1517904"/>
            <a:ext cx="50749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Joint characteristic function of </a:t>
            </a:r>
            <a:r>
              <a:rPr sz="1300" b="1" i="1">
                <a:solidFill>
                  <a:srgbClr val="2B4C7E"/>
                </a:solidFill>
                <a:latin typeface="Cambria"/>
              </a:rPr>
              <a:t>X</a:t>
            </a:r>
            <a:r>
              <a:rPr sz="1300" b="1" i="0" baseline="-25000">
                <a:solidFill>
                  <a:srgbClr val="2B4C7E"/>
                </a:solidFill>
                <a:latin typeface="Cambria"/>
              </a:rPr>
              <a:t>1</a:t>
            </a:r>
            <a:r>
              <a:rPr sz="1300" b="1" i="0">
                <a:solidFill>
                  <a:srgbClr val="2B4C7E"/>
                </a:solidFill>
                <a:latin typeface="Cambria"/>
              </a:rPr>
              <a:t>,…,</a:t>
            </a:r>
            <a:r>
              <a:rPr sz="1300" b="1" i="1">
                <a:solidFill>
                  <a:srgbClr val="2B4C7E"/>
                </a:solidFill>
                <a:latin typeface="Cambria"/>
              </a:rPr>
              <a:t>X</a:t>
            </a:r>
            <a:r>
              <a:rPr sz="1300" b="1" i="1" baseline="-25000">
                <a:solidFill>
                  <a:srgbClr val="2B4C7E"/>
                </a:solidFill>
                <a:latin typeface="Cambria"/>
              </a:rPr>
              <a:t>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6294726" y="1892807"/>
                <a:ext cx="5250491" cy="721170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𝛷</m:t>
                          </m:r>
                        </m:e>
                        <m:sub>
                          <m:bar>
                            <m:barPr>
                              <m:pos m:val="bot"/>
                              <m:ctrlP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barPr>
                            <m:e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e>
                          </m:bar>
                        </m:sub>
                      </m:sSub>
                      <m:d>
                        <m:dPr>
                          <m:ctrlP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7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7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exp</m:t>
                          </m:r>
                          <m: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(</m:t>
                          </m:r>
                          <m:r>
                            <a:rPr lang="en-US" sz="17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𝑗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  <m:r>
                                <a:rPr lang="en-US" sz="17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7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7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7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en-US" sz="17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7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US" sz="17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6929503" y="1892807"/>
                <a:ext cx="3980936" cy="72117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6382512" y="2659698"/>
            <a:ext cx="5074920" cy="31051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Determines the joint pdf of 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5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,…,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5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 uniquely.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48640" y="3504732"/>
            <a:ext cx="11091672" cy="2164689"/>
          </a:xfrm>
          <a:prstGeom prst="roundRect">
            <a:avLst>
              <a:gd name="adj" fmla="val 4224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31520" y="3651036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Jointly Gaussian random variables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3980220"/>
            <a:ext cx="10725912" cy="331216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If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,…,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are jointly Gaussian with means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μ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and covariances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ik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=Cov(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quation 15"/>
              <p:cNvSpPr txBox="1"/>
              <p:nvPr/>
            </p:nvSpPr>
            <p:spPr>
              <a:xfrm>
                <a:off x="2231779" y="4357156"/>
                <a:ext cx="7725392" cy="78229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𝛷</m:t>
                          </m:r>
                        </m:e>
                        <m:sub>
                          <m:bar>
                            <m:barPr>
                              <m:pos m:val="bot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bar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e>
                          </m:ba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exp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𝑗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𝑖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  <m: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=</m:t>
                                  </m:r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𝑖𝑘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5" name="Equation 15"/>
              <p:cNvSpPr txBox="1"/>
              <p:nvPr/>
            </p:nvSpPr>
            <p:spPr>
              <a:xfrm>
                <a:off x="3114046" y="4357156"/>
                <a:ext cx="5960858" cy="7822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731520" y="5185171"/>
            <a:ext cx="10725912" cy="31051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A jointly Gaussian law is fixed completely by its means and covariances.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29 / 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Gaussian Processes: WSS Implies SSS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91672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If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a Gaussian process, then by definition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),…,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are jointly Gaussian for any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any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,…,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1400802" y="2033143"/>
                <a:ext cx="9387346" cy="78229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𝛷</m:t>
                          </m:r>
                        </m:e>
                        <m:sub>
                          <m:bar>
                            <m:barPr>
                              <m:pos m:val="bot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bar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e>
                          </m:ba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exp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𝑗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</m:t>
                                  </m:r>
                                </m:sub>
                              </m:sSub>
                            </m:e>
                          </m:nary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𝑖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  <m: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=</m:t>
                                  </m:r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𝑋𝑋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2449265" y="2033143"/>
                <a:ext cx="7290421" cy="78229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8640" y="2870301"/>
            <a:ext cx="1109167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If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also WSS, then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μ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μ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1668253" y="3277082"/>
                <a:ext cx="8852444" cy="78229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𝛷</m:t>
                          </m:r>
                        </m:e>
                        <m:sub>
                          <m:bar>
                            <m:barPr>
                              <m:pos m:val="bot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bar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</m:t>
                              </m:r>
                            </m:e>
                          </m:ba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exp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𝑗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fPr>
                            <m:num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den>
                          </m:f>
                          <m:nary>
                            <m:naryPr>
                              <m:chr m:val="∑"/>
                              <m:limLoc m:val="undOvr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𝑖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=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𝑛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  <m:r>
                                    <a:rPr lang="en-US" sz="1900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=</m:t>
                                  </m:r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𝑛</m:t>
                                  </m:r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𝐶</m:t>
                                      </m:r>
                                    </m:e>
                                    <m:sub>
                                      <m: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𝑋𝑋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nary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 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2663226" y="3277082"/>
                <a:ext cx="6862499" cy="78229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4114241"/>
            <a:ext cx="11091672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Shifting all instants by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′=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) leaves every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i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unchanged, so the joint characteristic function — and hence the joint pdf — of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′}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identical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to that of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k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for all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all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720920"/>
            <a:ext cx="11091672" cy="835279"/>
          </a:xfrm>
          <a:prstGeom prst="roundRect">
            <a:avLst>
              <a:gd name="adj" fmla="val 10947"/>
            </a:avLst>
          </a:prstGeom>
          <a:solidFill>
            <a:srgbClr val="F3EF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4830648"/>
            <a:ext cx="10817352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1F2A44"/>
                </a:solidFill>
                <a:latin typeface="Calibri"/>
              </a:rPr>
              <a:t>Gaussian process: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 wide-sense stationary  ⇔  strict-sense stationary.  The Gaussian law depends only on second-order statistics, which is exactly what WSS fixes.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30 / 44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1 Revisited — Integrator with WSS Input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6949440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Let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be a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zero-mean WSS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process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z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=∫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 baseline="30000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 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dt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 Then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861851" y="1778381"/>
                <a:ext cx="6323017" cy="69395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𝑧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𝑧</m:t>
                              </m:r>
                            </m:e>
                          </m:d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p>
                        <m:e>
                          <m:nary>
                            <m:naryPr>
                              <m:limLoc m:val="subSup"/>
                              <m:ctrlP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naryPr>
                            <m: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</m:sub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𝑋𝑋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1603881" y="1778381"/>
                <a:ext cx="4838957" cy="6939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8640" y="2527199"/>
            <a:ext cx="6949440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As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range over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[−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]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ranges over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[−2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,2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]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constant on each strip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&lt;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&lt;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dτ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 For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&gt;0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the strip has area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899041" y="3188742"/>
                <a:ext cx="6248636" cy="362722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f>
                        <m:fPr>
                          <m:type m:val="lin"/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𝜏</m:t>
                              </m:r>
                            </m:e>
                          </m:d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f>
                        <m:fPr>
                          <m:type m:val="lin"/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𝜏</m:t>
                              </m:r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𝑑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𝜏</m:t>
                              </m:r>
                            </m:e>
                          </m:d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≈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𝜏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1633633" y="3188742"/>
                <a:ext cx="4779453" cy="36272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48640" y="3606328"/>
            <a:ext cx="6949440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(by symmetry,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(2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−|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|) 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dτ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in general). Hence the double integral reduces to a single one: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213007"/>
            <a:ext cx="6949440" cy="959130"/>
          </a:xfrm>
          <a:prstGeom prst="roundRect">
            <a:avLst>
              <a:gd name="adj" fmla="val 9533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-390465" y="4346510"/>
                <a:ext cx="8827650" cy="69395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𝑧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𝑋𝑋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𝜏</m:t>
                              </m:r>
                            </m:e>
                          </m:d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𝜏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2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𝑇</m:t>
                      </m:r>
                      <m:nary>
                        <m:naryPr>
                          <m:limLoc m:val="subSup"/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𝑇</m:t>
                          </m:r>
                        </m:sup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𝑋𝑋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fPr>
                            <m:num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𝜏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𝑇</m:t>
                              </m:r>
                            </m:den>
                          </m:f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𝜏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602027" y="4346510"/>
                <a:ext cx="6842664" cy="6939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pic>
        <p:nvPicPr>
          <p:cNvPr id="11" name="Picture 10" descr="integ_regi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3840" y="1417320"/>
            <a:ext cx="3749039" cy="37613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31 / 44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Autocorrelation of a Real WSS Process: Properties 1–2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6217920" cy="1347238"/>
          </a:xfrm>
          <a:prstGeom prst="roundRect">
            <a:avLst>
              <a:gd name="adj" fmla="val 6787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585215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1.  Even symmetry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884253" y="1892807"/>
                <a:ext cx="5546693" cy="29605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1548650" y="1892807"/>
                <a:ext cx="4217898" cy="2960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31520" y="2234587"/>
            <a:ext cx="5852159" cy="31051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(For complex processes: 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5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(−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5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500" b="0" i="0" baseline="30000">
                <a:solidFill>
                  <a:srgbClr val="1F2A44"/>
                </a:solidFill>
                <a:latin typeface="Cambria"/>
              </a:rPr>
              <a:t>*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.)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2920006"/>
            <a:ext cx="6217920" cy="1476161"/>
          </a:xfrm>
          <a:prstGeom prst="roundRect">
            <a:avLst>
              <a:gd name="adj" fmla="val 6194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066310"/>
            <a:ext cx="585215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2.  Value at the origin = average power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1869619" y="3441214"/>
                <a:ext cx="3575961" cy="32202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≥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2336943" y="3441214"/>
                <a:ext cx="2641312" cy="3220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quation 11"/>
              <p:cNvSpPr txBox="1"/>
              <p:nvPr/>
            </p:nvSpPr>
            <p:spPr>
              <a:xfrm>
                <a:off x="-36633" y="3854683"/>
                <a:ext cx="7388466" cy="32202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}−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sSup>
                        <m:sSupPr>
                          <m:ctrlP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}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bSup>
                        <m:sSub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11" name="Equation 11"/>
              <p:cNvSpPr txBox="1"/>
              <p:nvPr/>
            </p:nvSpPr>
            <p:spPr>
              <a:xfrm>
                <a:off x="811941" y="3854683"/>
                <a:ext cx="5691317" cy="3220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pic>
        <p:nvPicPr>
          <p:cNvPr id="12" name="Picture 11" descr="rtau_gener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160" y="1554480"/>
            <a:ext cx="4617720" cy="33119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40880" y="4937760"/>
            <a:ext cx="4572000" cy="64008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30"/>
              </a:spcAft>
              <a:buNone/>
            </a:pPr>
            <a:r>
              <a:rPr sz="1400" b="0" i="0">
                <a:solidFill>
                  <a:srgbClr val="6B7489"/>
                </a:solidFill>
                <a:latin typeface="Calibri"/>
              </a:rPr>
              <a:t>A typical autocorrelation: even, largest at </a:t>
            </a:r>
            <a:r>
              <a:rPr sz="1400" b="0" i="1">
                <a:solidFill>
                  <a:srgbClr val="6B7489"/>
                </a:solidFill>
                <a:latin typeface="Cambria"/>
              </a:rPr>
              <a:t>τ</a:t>
            </a:r>
            <a:r>
              <a:rPr sz="1400" b="0" i="0">
                <a:solidFill>
                  <a:srgbClr val="6B7489"/>
                </a:solidFill>
                <a:latin typeface="Cambria"/>
              </a:rPr>
              <a:t>=0</a:t>
            </a:r>
            <a:r>
              <a:rPr sz="1400" b="0" i="0">
                <a:solidFill>
                  <a:srgbClr val="6B7489"/>
                </a:solidFill>
                <a:latin typeface="Calibri"/>
              </a:rPr>
              <a:t>, and confined to </a:t>
            </a:r>
            <a:r>
              <a:rPr sz="1400" b="0" i="0">
                <a:solidFill>
                  <a:srgbClr val="6B7489"/>
                </a:solidFill>
                <a:latin typeface="Cambria"/>
              </a:rPr>
              <a:t>[−</a:t>
            </a:r>
            <a:r>
              <a:rPr sz="1400" b="0" i="1">
                <a:solidFill>
                  <a:srgbClr val="6B7489"/>
                </a:solidFill>
                <a:latin typeface="Cambria"/>
              </a:rPr>
              <a:t>R</a:t>
            </a:r>
            <a:r>
              <a:rPr sz="1400" b="0" i="0">
                <a:solidFill>
                  <a:srgbClr val="6B7489"/>
                </a:solidFill>
                <a:latin typeface="Cambria"/>
              </a:rPr>
              <a:t>(0),</a:t>
            </a:r>
            <a:r>
              <a:rPr sz="1400" b="0" i="1">
                <a:solidFill>
                  <a:srgbClr val="6B7489"/>
                </a:solidFill>
                <a:latin typeface="Cambria"/>
              </a:rPr>
              <a:t>R</a:t>
            </a:r>
            <a:r>
              <a:rPr sz="1400" b="0" i="0">
                <a:solidFill>
                  <a:srgbClr val="6B7489"/>
                </a:solidFill>
                <a:latin typeface="Cambria"/>
              </a:rPr>
              <a:t>(0)]</a:t>
            </a:r>
            <a:r>
              <a:rPr sz="1400" b="0" i="0">
                <a:solidFill>
                  <a:srgbClr val="6B7489"/>
                </a:solidFill>
                <a:latin typeface="Calibri"/>
              </a:rPr>
              <a:t> (property 3, next slide).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32 / 44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Autocorrelation of a Real WSS Process: Property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1053171"/>
          </a:xfrm>
          <a:prstGeom prst="roundRect">
            <a:avLst>
              <a:gd name="adj" fmla="val 8682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3.  The maximum is at the origin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3745228" y="1892807"/>
                <a:ext cx="4698495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d>
                        <m:dPr>
                          <m:begChr m:val="|"/>
                          <m:endChr m:val="|"/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 pitchFamily="18" charset="0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𝑋𝑋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𝜏</m:t>
                              </m:r>
                            </m:e>
                          </m:d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≤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r>
                        <m:rPr>
                          <m:nor/>
                        </m:rPr>
                        <a:rPr lang="en-US" sz="19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for all 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𝜏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4324805" y="1892807"/>
                <a:ext cx="3539340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48640" y="2625939"/>
            <a:ext cx="1109167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1F2A44"/>
                </a:solidFill>
                <a:latin typeface="Calibri"/>
              </a:rPr>
              <a:t>Proof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(Cauchy–Schwarz inequality for random variables,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|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UV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}|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≤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U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V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), with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U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V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1313045" y="3032720"/>
                <a:ext cx="9562861" cy="409606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=(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sSup>
                        <m:sSupPr>
                          <m:ctrlP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)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≤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2379059" y="3032720"/>
                <a:ext cx="7430833" cy="4096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9" name="Rounded Rectangle 8"/>
          <p:cNvSpPr/>
          <p:nvPr/>
        </p:nvSpPr>
        <p:spPr>
          <a:xfrm>
            <a:off x="548640" y="3542911"/>
            <a:ext cx="11091672" cy="1642872"/>
          </a:xfrm>
          <a:prstGeom prst="roundRect">
            <a:avLst>
              <a:gd name="adj" fmla="val 5565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1520" y="3689215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Remarks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4018399"/>
            <a:ext cx="10725912" cy="99364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The proof uses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ensemble averages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{·}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not time integrals: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is defined through expectations.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Consequently 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|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ρ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)|=|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)|/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(0)≤ 1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for WSS processes.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If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0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(0)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for some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0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≠0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then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is periodic with period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0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33 / 44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Cross-Correlation and Cross-Covariance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6309360" cy="1424223"/>
          </a:xfrm>
          <a:prstGeom prst="roundRect">
            <a:avLst>
              <a:gd name="adj" fmla="val 6420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59436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Two processes </a:t>
            </a:r>
            <a:r>
              <a:rPr sz="1300" b="1" i="1">
                <a:solidFill>
                  <a:srgbClr val="2B4C7E"/>
                </a:solidFill>
                <a:latin typeface="Cambria"/>
              </a:rPr>
              <a:t>X</a:t>
            </a:r>
            <a:r>
              <a:rPr sz="1300" b="1" i="0">
                <a:solidFill>
                  <a:srgbClr val="2B4C7E"/>
                </a:solidFill>
                <a:latin typeface="Cambria"/>
              </a:rPr>
              <a:t>(</a:t>
            </a:r>
            <a:r>
              <a:rPr sz="1300" b="1" i="1">
                <a:solidFill>
                  <a:srgbClr val="2B4C7E"/>
                </a:solidFill>
                <a:latin typeface="Cambria"/>
              </a:rPr>
              <a:t>t</a:t>
            </a:r>
            <a:r>
              <a:rPr sz="1300" b="1" i="0">
                <a:solidFill>
                  <a:srgbClr val="2B4C7E"/>
                </a:solidFill>
                <a:latin typeface="Cambria"/>
              </a:rPr>
              <a:t>)</a:t>
            </a:r>
            <a:r>
              <a:rPr sz="1300" b="1" i="0">
                <a:solidFill>
                  <a:srgbClr val="2B4C7E"/>
                </a:solidFill>
                <a:latin typeface="Calibri"/>
              </a:rPr>
              <a:t> and </a:t>
            </a:r>
            <a:r>
              <a:rPr sz="1300" b="1" i="1">
                <a:solidFill>
                  <a:srgbClr val="2B4C7E"/>
                </a:solidFill>
                <a:latin typeface="Cambria"/>
              </a:rPr>
              <a:t>Y</a:t>
            </a:r>
            <a:r>
              <a:rPr sz="1300" b="1" i="0">
                <a:solidFill>
                  <a:srgbClr val="2B4C7E"/>
                </a:solidFill>
                <a:latin typeface="Cambria"/>
              </a:rPr>
              <a:t>(</a:t>
            </a:r>
            <a:r>
              <a:rPr sz="1300" b="1" i="1">
                <a:solidFill>
                  <a:srgbClr val="2B4C7E"/>
                </a:solidFill>
                <a:latin typeface="Cambria"/>
              </a:rPr>
              <a:t>t</a:t>
            </a:r>
            <a:r>
              <a:rPr sz="1300" b="1" i="0">
                <a:solidFill>
                  <a:srgbClr val="2B4C7E"/>
                </a:solidFill>
                <a:latin typeface="Cambria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1581397" y="1892807"/>
                <a:ext cx="4243844" cy="29605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𝑋𝑌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2115510" y="1892807"/>
                <a:ext cx="3175619" cy="2960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887696" y="2280307"/>
                <a:ext cx="5631246" cy="29605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𝑋𝑌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𝑋𝑌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Sup>
                        <m:sSub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</m:t>
                          </m:r>
                        </m:sub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1560549" y="2280307"/>
                <a:ext cx="4285541" cy="2960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548640" y="2996991"/>
            <a:ext cx="6309360" cy="1633684"/>
          </a:xfrm>
          <a:prstGeom prst="roundRect">
            <a:avLst>
              <a:gd name="adj" fmla="val 5597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143295"/>
            <a:ext cx="59436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Jointly WSS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3472479"/>
            <a:ext cx="5943600" cy="57099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are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jointly WSS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if each is WSS and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depends only on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τ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 Then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quation 11"/>
              <p:cNvSpPr txBox="1"/>
              <p:nvPr/>
            </p:nvSpPr>
            <p:spPr>
              <a:xfrm>
                <a:off x="49177" y="4089191"/>
                <a:ext cx="7308284" cy="32202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𝑋𝑌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Sup>
                        <m:sSub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𝑌𝑋</m:t>
                          </m:r>
                        </m:sub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𝜏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𝑋𝑌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𝜏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≤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𝑌𝑌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11" name="Equation 11"/>
              <p:cNvSpPr txBox="1"/>
              <p:nvPr/>
            </p:nvSpPr>
            <p:spPr>
              <a:xfrm>
                <a:off x="889734" y="4089191"/>
                <a:ext cx="5627171" cy="3220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7315200" y="2103120"/>
            <a:ext cx="82296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sz="20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20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20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20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549640" y="1828800"/>
            <a:ext cx="1645920" cy="1005840"/>
          </a:xfrm>
          <a:prstGeom prst="roundRect">
            <a:avLst>
              <a:gd name="adj" fmla="val 9090"/>
            </a:avLst>
          </a:prstGeom>
          <a:solidFill>
            <a:srgbClr val="EDF2F9"/>
          </a:solidFill>
          <a:ln w="12700">
            <a:solidFill>
              <a:srgbClr val="2B4C7E"/>
            </a:solidFill>
          </a:ln>
        </p:spPr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49640" y="2103120"/>
            <a:ext cx="164592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ctr">
              <a:spcAft>
                <a:spcPts val="990"/>
              </a:spcAft>
              <a:buNone/>
            </a:pPr>
            <a:r>
              <a:rPr sz="22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2200" b="0" i="0">
                <a:solidFill>
                  <a:srgbClr val="1F2A44"/>
                </a:solidFill>
                <a:latin typeface="Cambria"/>
              </a:rPr>
              <a:t>(·)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98480" y="2103120"/>
            <a:ext cx="82296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900"/>
              </a:spcAft>
              <a:buNone/>
            </a:pPr>
            <a:r>
              <a:rPr sz="2000" b="0" i="1">
                <a:solidFill>
                  <a:srgbClr val="1F2A44"/>
                </a:solidFill>
                <a:latin typeface="Cambria"/>
              </a:rPr>
              <a:t>Y</a:t>
            </a:r>
            <a:r>
              <a:rPr sz="20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20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20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092440" y="2331720"/>
            <a:ext cx="411480" cy="0"/>
          </a:xfrm>
          <a:prstGeom prst="line">
            <a:avLst/>
          </a:prstGeom>
          <a:ln w="22225">
            <a:solidFill>
              <a:srgbClr val="1F2A4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10241280" y="2331720"/>
            <a:ext cx="411480" cy="0"/>
          </a:xfrm>
          <a:prstGeom prst="line">
            <a:avLst/>
          </a:prstGeom>
          <a:ln w="22225">
            <a:solidFill>
              <a:srgbClr val="1F2A4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223760" y="2971800"/>
            <a:ext cx="4389120" cy="9144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6B7489"/>
                </a:solidFill>
                <a:latin typeface="Calibri"/>
              </a:rPr>
              <a:t>Typical setting: </a:t>
            </a:r>
            <a:r>
              <a:rPr sz="1500" b="0" i="1">
                <a:solidFill>
                  <a:srgbClr val="6B7489"/>
                </a:solidFill>
                <a:latin typeface="Cambria"/>
              </a:rPr>
              <a:t>Y</a:t>
            </a:r>
            <a:r>
              <a:rPr sz="1500" b="0" i="0">
                <a:solidFill>
                  <a:srgbClr val="6B7489"/>
                </a:solidFill>
                <a:latin typeface="Cambria"/>
              </a:rPr>
              <a:t>(</a:t>
            </a:r>
            <a:r>
              <a:rPr sz="1500" b="0" i="1">
                <a:solidFill>
                  <a:srgbClr val="6B7489"/>
                </a:solidFill>
                <a:latin typeface="Cambria"/>
              </a:rPr>
              <a:t>t</a:t>
            </a:r>
            <a:r>
              <a:rPr sz="1500" b="0" i="0">
                <a:solidFill>
                  <a:srgbClr val="6B7489"/>
                </a:solidFill>
                <a:latin typeface="Cambria"/>
              </a:rPr>
              <a:t>)</a:t>
            </a:r>
            <a:r>
              <a:rPr sz="1500" b="0" i="0">
                <a:solidFill>
                  <a:srgbClr val="6B7489"/>
                </a:solidFill>
                <a:latin typeface="Calibri"/>
              </a:rPr>
              <a:t> is the output of a system driven by </a:t>
            </a:r>
            <a:r>
              <a:rPr sz="1500" b="0" i="1">
                <a:solidFill>
                  <a:srgbClr val="6B7489"/>
                </a:solidFill>
                <a:latin typeface="Cambria"/>
              </a:rPr>
              <a:t>X</a:t>
            </a:r>
            <a:r>
              <a:rPr sz="1500" b="0" i="0">
                <a:solidFill>
                  <a:srgbClr val="6B7489"/>
                </a:solidFill>
                <a:latin typeface="Cambria"/>
              </a:rPr>
              <a:t>(</a:t>
            </a:r>
            <a:r>
              <a:rPr sz="1500" b="0" i="1">
                <a:solidFill>
                  <a:srgbClr val="6B7489"/>
                </a:solidFill>
                <a:latin typeface="Cambria"/>
              </a:rPr>
              <a:t>t</a:t>
            </a:r>
            <a:r>
              <a:rPr sz="1500" b="0" i="0">
                <a:solidFill>
                  <a:srgbClr val="6B7489"/>
                </a:solidFill>
                <a:latin typeface="Cambria"/>
              </a:rPr>
              <a:t>)</a:t>
            </a:r>
            <a:r>
              <a:rPr sz="1500" b="0" i="0">
                <a:solidFill>
                  <a:srgbClr val="6B7489"/>
                </a:solidFill>
                <a:latin typeface="Calibri"/>
              </a:rPr>
              <a:t>; </a:t>
            </a:r>
            <a:r>
              <a:rPr sz="1500" b="0" i="1">
                <a:solidFill>
                  <a:srgbClr val="6B7489"/>
                </a:solidFill>
                <a:latin typeface="Cambria"/>
              </a:rPr>
              <a:t>R</a:t>
            </a:r>
            <a:r>
              <a:rPr sz="1500" b="0" i="1" baseline="-25000">
                <a:solidFill>
                  <a:srgbClr val="6B7489"/>
                </a:solidFill>
                <a:latin typeface="Cambria"/>
              </a:rPr>
              <a:t>XY</a:t>
            </a:r>
            <a:r>
              <a:rPr sz="1500" b="0" i="0">
                <a:solidFill>
                  <a:srgbClr val="6B7489"/>
                </a:solidFill>
                <a:latin typeface="Calibri"/>
              </a:rPr>
              <a:t> tells us how input and output are related (Week 03: LTI systems).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34 / 44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Independent, Uncorrelated and Orthogonal Processes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1882648"/>
          </a:xfrm>
          <a:prstGeom prst="roundRect">
            <a:avLst>
              <a:gd name="adj" fmla="val 4856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Definitions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7088"/>
            <a:ext cx="10725912" cy="1233424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1" i="0">
                <a:solidFill>
                  <a:srgbClr val="1F2A44"/>
                </a:solidFill>
                <a:latin typeface="Calibri"/>
              </a:rPr>
              <a:t>Independent: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),…,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n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)}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′),…,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m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′)}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are independent for all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m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and all time instants — their joint pdf factors.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1" i="0">
                <a:solidFill>
                  <a:srgbClr val="1F2A44"/>
                </a:solidFill>
                <a:latin typeface="Calibri"/>
              </a:rPr>
              <a:t>Uncorrelated: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C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)=0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i.e.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μ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μ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Y</a:t>
            </a:r>
            <a:r>
              <a:rPr sz="1600" b="0" i="0" baseline="30000">
                <a:solidFill>
                  <a:srgbClr val="1F2A44"/>
                </a:solidFill>
                <a:latin typeface="Cambria"/>
              </a:rPr>
              <a:t>*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for all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1" i="0">
                <a:solidFill>
                  <a:srgbClr val="1F2A44"/>
                </a:solidFill>
                <a:latin typeface="Calibri"/>
              </a:rPr>
              <a:t>Orthogonal: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XY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)=0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for all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455416"/>
            <a:ext cx="6217920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1F2A44"/>
                </a:solidFill>
                <a:latin typeface="Calibri"/>
              </a:rPr>
              <a:t>Independent ⇒ uncorrelated: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236315" y="3862197"/>
                <a:ext cx="6842569" cy="29605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𝑋𝑌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Sup>
                        <m:sSub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</m:t>
                          </m:r>
                        </m:sub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1030300" y="3862197"/>
                <a:ext cx="5254599" cy="2960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257403" y="4267984"/>
                <a:ext cx="6800392" cy="29605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⇒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 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𝑋𝑌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</m:t>
                          </m:r>
                        </m:sub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𝑌</m:t>
                          </m:r>
                        </m:sub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1047170" y="4267984"/>
                <a:ext cx="5220858" cy="29605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>
          <a:xfrm>
            <a:off x="7132320" y="3455416"/>
            <a:ext cx="4480560" cy="2122424"/>
          </a:xfrm>
          <a:prstGeom prst="roundRect">
            <a:avLst>
              <a:gd name="adj" fmla="val 4308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315200" y="3601720"/>
            <a:ext cx="41148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Careful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0" y="3930904"/>
            <a:ext cx="4114800" cy="147319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The converse fails in general.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It holds when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Y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are </a:t>
            </a:r>
            <a:r>
              <a:rPr sz="1600" b="1" i="0">
                <a:solidFill>
                  <a:srgbClr val="1F2A44"/>
                </a:solidFill>
                <a:latin typeface="Calibri"/>
              </a:rPr>
              <a:t>jointly Gaussian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marL="274320" indent="-237744" algn="l">
              <a:spcAft>
                <a:spcPts val="720"/>
              </a:spcAft>
              <a:buClr>
                <a:srgbClr val="B23A48"/>
              </a:buClr>
              <a:buFont typeface="Arial"/>
              <a:buChar char="•"/>
            </a:pPr>
            <a:r>
              <a:rPr sz="1600" b="0" i="0">
                <a:solidFill>
                  <a:srgbClr val="1F2A44"/>
                </a:solidFill>
                <a:latin typeface="Calibri"/>
              </a:rPr>
              <a:t>Uncorrelated + one process zero-mean ⇒ orthogonal.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35 / 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4 — Second-Order Statistics of a WSS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6126480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has mean and autocorrelation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253698" y="1799082"/>
                <a:ext cx="6716363" cy="37650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𝜇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9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4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0.2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1035062" y="1799082"/>
                <a:ext cx="5153634" cy="3765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8640" y="2230450"/>
            <a:ext cx="6126480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Constant mean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7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 function of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only ⇒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WSS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 Let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Z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(5)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W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(8)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2138129" y="2891993"/>
                <a:ext cx="2947501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𝑍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𝑊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2542607" y="2891993"/>
                <a:ext cx="2138545" cy="3125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1031964" y="3314228"/>
                <a:ext cx="5159830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𝑍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5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5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13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1657675" y="3314228"/>
                <a:ext cx="3908408" cy="3399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982513" y="3763876"/>
                <a:ext cx="5258733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𝑊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8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8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13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1618114" y="3763876"/>
                <a:ext cx="3987530" cy="3399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Equation 10"/>
              <p:cNvSpPr txBox="1"/>
              <p:nvPr/>
            </p:nvSpPr>
            <p:spPr>
              <a:xfrm>
                <a:off x="1299038" y="4213523"/>
                <a:ext cx="4625682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Var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𝑍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Var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𝑊</m:t>
                          </m:r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13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4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10" name="Equation 10"/>
              <p:cNvSpPr txBox="1"/>
              <p:nvPr/>
            </p:nvSpPr>
            <p:spPr>
              <a:xfrm>
                <a:off x="1871334" y="4213523"/>
                <a:ext cx="3481090" cy="33991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pic>
        <p:nvPicPr>
          <p:cNvPr id="11" name="Picture 10" descr="rtau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3720" y="1463040"/>
            <a:ext cx="4709160" cy="27563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36 / 44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WIDE-SENSE STATIONARY (WSS) PROCESSES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4 — Continued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Equation 4"/>
              <p:cNvSpPr txBox="1"/>
              <p:nvPr/>
            </p:nvSpPr>
            <p:spPr>
              <a:xfrm>
                <a:off x="471281" y="1426464"/>
                <a:ext cx="11246389" cy="376504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𝑍𝑊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5</m:t>
                          </m:r>
                        </m:e>
                      </m:d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8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5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8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9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4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0.2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5</m:t>
                              </m:r>
                              <m: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8</m:t>
                              </m:r>
                            </m:e>
                          </m:d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9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4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0.6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≈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11.195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4" name="Equation 4"/>
              <p:cNvSpPr txBox="1"/>
              <p:nvPr/>
            </p:nvSpPr>
            <p:spPr>
              <a:xfrm>
                <a:off x="1705648" y="1426464"/>
                <a:ext cx="8777655" cy="37650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2117566" y="1912696"/>
                <a:ext cx="7953819" cy="3578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m:rPr>
                          <m:sty m:val="p"/>
                        </m:rP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Cov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𝑍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𝑊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𝑍𝑊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}−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𝑍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𝑊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4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0.6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≈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2.195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3022676" y="1912696"/>
                <a:ext cx="6143599" cy="3578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2793746" y="2380233"/>
                <a:ext cx="6601460" cy="664616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𝜌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𝑍𝑊</m:t>
                          </m:r>
                        </m:sub>
                      </m:sSub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Cov</m:t>
                          </m:r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𝑍</m:t>
                              </m:r>
                              <m: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,</m:t>
                              </m:r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𝑊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𝑍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𝑊</m:t>
                              </m:r>
                            </m:sub>
                          </m:sSub>
                        </m:den>
                      </m:f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0.6</m:t>
                              </m:r>
                            </m:sup>
                          </m:sSup>
                        </m:num>
                        <m:den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4</m:t>
                          </m:r>
                        </m:den>
                      </m:f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0.6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≈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0.549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3563620" y="2380233"/>
                <a:ext cx="5061712" cy="66461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744235" y="3154578"/>
                <a:ext cx="10700480" cy="3578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𝑍</m:t>
                              </m:r>
                              <m: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𝑊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𝑍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}+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𝑊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}−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2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𝑍𝑊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26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2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9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4</m:t>
                          </m:r>
                          <m:sSup>
                            <m:sSupPr>
                              <m:ctrlP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0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20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0.6</m:t>
                              </m:r>
                            </m:sup>
                          </m:sSup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≈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3.61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1924011" y="3154578"/>
                <a:ext cx="8340928" cy="3578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548640" y="3658692"/>
            <a:ext cx="11091672" cy="1255903"/>
          </a:xfrm>
          <a:prstGeom prst="roundRect">
            <a:avLst>
              <a:gd name="adj" fmla="val 7280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31520" y="3804996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Takeaway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134180"/>
            <a:ext cx="10725912" cy="606679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Only the lag 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|8−5|=3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matters: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(105)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(108)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have exactly the same second-order statistics as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(5)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(8)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37 / 44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WORKED EXAMPLES · POISSON ARRIVALS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5 — The Poisson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1091672" cy="64236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Consider a Poisson process with rate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λ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 Let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be the number of points in the interval 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]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≤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013965"/>
            <a:ext cx="11091672" cy="2048254"/>
          </a:xfrm>
          <a:prstGeom prst="roundRect">
            <a:avLst>
              <a:gd name="adj" fmla="val 4464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160270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B4C7E"/>
                </a:solidFill>
                <a:latin typeface="Calibri"/>
              </a:rPr>
              <a:t>Two defining properties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489453"/>
            <a:ext cx="1072591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1F2A44"/>
                </a:solidFill>
                <a:latin typeface="Calibri"/>
              </a:rPr>
              <a:t>(a)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The count in an interval of length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is Poisson with parameter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λ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1903958" y="2887090"/>
                <a:ext cx="8381034" cy="603756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𝑃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𝑘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𝜆</m:t>
                          </m:r>
                          <m:d>
                            <m:d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19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sup>
                      </m:sSup>
                      <m:f>
                        <m:f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sz="1900" i="1">
                                      <a:solidFill>
                                        <a:srgbClr val="1F2A44"/>
                                      </a:solidFill>
                                      <a:latin typeface="Cambria Math" panose="02040503050406030204"/>
                                      <a:cs typeface="Cambria Math"/>
                                    </a:rPr>
                                    <m:t>𝜆</m:t>
                                  </m:r>
                                  <m:d>
                                    <m:dPr>
                                      <m:ctrlPr>
                                        <a:rPr lang="en-US" sz="1900" i="1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9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9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19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1900">
                                          <a:solidFill>
                                            <a:srgbClr val="1F2A44"/>
                                          </a:solidFill>
                                          <a:latin typeface="Cambria Math" panose="02040503050406030204"/>
                                          <a:cs typeface="Cambria Math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en-US" sz="19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9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𝑡</m:t>
                                          </m:r>
                                        </m:e>
                                        <m:sub>
                                          <m:r>
                                            <a:rPr lang="en-US" sz="1900" i="1">
                                              <a:solidFill>
                                                <a:srgbClr val="1F2A44"/>
                                              </a:solidFill>
                                              <a:latin typeface="Cambria Math" panose="02040503050406030204"/>
                                              <a:cs typeface="Cambria Math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𝑘</m:t>
                              </m:r>
                            </m:sup>
                          </m:sSup>
                        </m:num>
                        <m:den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𝑘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!</m:t>
                          </m:r>
                        </m:den>
                      </m:f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𝑘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2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,…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2851790" y="2887090"/>
                <a:ext cx="6485371" cy="60375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31520" y="3536567"/>
            <a:ext cx="10725912" cy="351917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1F2A44"/>
                </a:solidFill>
                <a:latin typeface="Calibri"/>
              </a:rPr>
              <a:t>(b)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Counts in </a:t>
            </a:r>
            <a:r>
              <a:rPr sz="1700" b="1" i="0">
                <a:solidFill>
                  <a:srgbClr val="B23A48"/>
                </a:solidFill>
                <a:latin typeface="Calibri"/>
              </a:rPr>
              <a:t>non-overlapping intervals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are independent (independent increments).</a:t>
            </a:r>
          </a:p>
        </p:txBody>
      </p:sp>
      <p:pic>
        <p:nvPicPr>
          <p:cNvPr id="10" name="Picture 9" descr="increment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996" y="4263388"/>
            <a:ext cx="7680960" cy="186232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38 / 44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WORKED EXAMPLES · POISSON ARRIVALS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5 — Mean of the Counting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5852160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Define the counting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1597660" y="1799082"/>
                <a:ext cx="3754119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,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  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𝑡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≥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2082800" y="1799082"/>
                <a:ext cx="2783840" cy="32895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48640" y="2182901"/>
            <a:ext cx="5852160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Since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(0,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)∼Poisson(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λ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2322274" y="2610383"/>
                <a:ext cx="2304891" cy="328955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𝑡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2662491" y="2610383"/>
                <a:ext cx="1624457" cy="32895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720153" y="3049066"/>
                <a:ext cx="5509133" cy="3578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m:rPr>
                          <m:sty m:val="p"/>
                        </m:rP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Var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i="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US" sz="2000" i="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mean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𝑡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𝜆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1380794" y="3049066"/>
                <a:ext cx="4187850" cy="35780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2539142" y="3516604"/>
                <a:ext cx="1871154" cy="3578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Sup>
                        <m:sSub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</m:t>
                          </m:r>
                        </m:sub>
                        <m:sup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d>
                        <m:d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</m:d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𝑡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2835986" y="3516604"/>
                <a:ext cx="1277467" cy="3578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>
          <a:xfrm>
            <a:off x="548640" y="4020718"/>
            <a:ext cx="5852160" cy="799591"/>
          </a:xfrm>
          <a:prstGeom prst="roundRect">
            <a:avLst>
              <a:gd name="adj" fmla="val 11435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4130446"/>
            <a:ext cx="5577840" cy="57099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The mean grows linearly with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so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is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not stationary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— not even first-order.</a:t>
            </a:r>
          </a:p>
        </p:txBody>
      </p:sp>
      <p:pic>
        <p:nvPicPr>
          <p:cNvPr id="12" name="Picture 11" descr="poisson_pat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6520" y="1417320"/>
            <a:ext cx="5166360" cy="364729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39 / 44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WORKED EXAMPLES · POISSON ARRIVALS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5 — Autocorrelation of the Poisson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6400800" cy="37261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1F2A44"/>
                </a:solidFill>
                <a:latin typeface="Calibri"/>
              </a:rPr>
              <a:t>Suppose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&lt;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 and split 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(0,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(0,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)+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8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8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8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8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822959" y="1799082"/>
                <a:ext cx="4761233" cy="312507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822959" y="1799082"/>
                <a:ext cx="3589530" cy="3125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822959" y="2221317"/>
                <a:ext cx="5229837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}+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822959" y="2221317"/>
                <a:ext cx="3964414" cy="3399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822959" y="2670964"/>
                <a:ext cx="5493096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𝜆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822959" y="2670964"/>
                <a:ext cx="4175020" cy="33991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Equation 8"/>
              <p:cNvSpPr txBox="1"/>
              <p:nvPr/>
            </p:nvSpPr>
            <p:spPr>
              <a:xfrm>
                <a:off x="822959" y="3120612"/>
                <a:ext cx="6275933" cy="33991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𝜆</m:t>
                          </m:r>
                        </m:e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bSup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⋅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sz="19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9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sSub>
                        <m:sSub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  <m:r>
                            <a:rPr lang="en-US" sz="19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+</m:t>
                          </m:r>
                          <m:r>
                            <a:rPr lang="en-US" sz="19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𝜆</m:t>
                          </m:r>
                          <m:sSub>
                            <m:sSubPr>
                              <m:ctrlP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9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900"/>
              </a:p>
            </p:txBody>
          </p:sp>
        </mc:Choice>
        <mc:Fallback xmlns="">
          <p:sp>
            <p:nvSpPr>
              <p:cNvPr id="8" name="Equation 8"/>
              <p:cNvSpPr txBox="1"/>
              <p:nvPr/>
            </p:nvSpPr>
            <p:spPr>
              <a:xfrm>
                <a:off x="822959" y="3120612"/>
                <a:ext cx="4801290" cy="33991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48640" y="3515395"/>
            <a:ext cx="6400800" cy="57099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The third line uses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independent increments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: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(0,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and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n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count non-overlapping intervals.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223760" y="1463040"/>
            <a:ext cx="4389120" cy="1450192"/>
          </a:xfrm>
          <a:prstGeom prst="roundRect">
            <a:avLst>
              <a:gd name="adj" fmla="val 6305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06640" y="1609344"/>
            <a:ext cx="402335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2F6B4F"/>
                </a:solidFill>
                <a:latin typeface="Calibri"/>
              </a:rPr>
              <a:t>In general (any order of </a:t>
            </a:r>
            <a:r>
              <a:rPr sz="1300" b="1" i="1">
                <a:solidFill>
                  <a:srgbClr val="2F6B4F"/>
                </a:solidFill>
                <a:latin typeface="Cambria"/>
              </a:rPr>
              <a:t>t</a:t>
            </a:r>
            <a:r>
              <a:rPr sz="1300" b="1" i="0" baseline="-25000">
                <a:solidFill>
                  <a:srgbClr val="2F6B4F"/>
                </a:solidFill>
                <a:latin typeface="Cambria"/>
              </a:rPr>
              <a:t>1</a:t>
            </a:r>
            <a:r>
              <a:rPr sz="1300" b="1" i="0">
                <a:solidFill>
                  <a:srgbClr val="2F6B4F"/>
                </a:solidFill>
                <a:latin typeface="Cambria"/>
              </a:rPr>
              <a:t>,</a:t>
            </a:r>
            <a:r>
              <a:rPr sz="1300" b="1" i="1">
                <a:solidFill>
                  <a:srgbClr val="2F6B4F"/>
                </a:solidFill>
                <a:latin typeface="Cambria"/>
              </a:rPr>
              <a:t>t</a:t>
            </a:r>
            <a:r>
              <a:rPr sz="1300" b="1" i="0" baseline="-25000">
                <a:solidFill>
                  <a:srgbClr val="2F6B4F"/>
                </a:solidFill>
                <a:latin typeface="Cambria"/>
              </a:rPr>
              <a:t>2</a:t>
            </a:r>
            <a:r>
              <a:rPr sz="1300" b="1" i="0">
                <a:solidFill>
                  <a:srgbClr val="2F6B4F"/>
                </a:solidFill>
                <a:latin typeface="Calibri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Equation 12"/>
              <p:cNvSpPr txBox="1"/>
              <p:nvPr/>
            </p:nvSpPr>
            <p:spPr>
              <a:xfrm>
                <a:off x="7026949" y="1984248"/>
                <a:ext cx="4782740" cy="322028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𝑅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r>
                        <m:rPr>
                          <m:sty m:val="p"/>
                        </m:rP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min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𝜆</m:t>
                          </m:r>
                        </m:e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12" name="Equation 12"/>
              <p:cNvSpPr txBox="1"/>
              <p:nvPr/>
            </p:nvSpPr>
            <p:spPr>
              <a:xfrm>
                <a:off x="7614951" y="1984248"/>
                <a:ext cx="3606736" cy="3220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quation 13"/>
              <p:cNvSpPr txBox="1"/>
              <p:nvPr/>
            </p:nvSpPr>
            <p:spPr>
              <a:xfrm>
                <a:off x="7584676" y="2397716"/>
                <a:ext cx="3667286" cy="29605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𝑋𝑋</m:t>
                          </m:r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𝜆</m:t>
                      </m:r>
                      <m:r>
                        <m:rPr>
                          <m:sty m:val="p"/>
                        </m:rP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min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13" name="Equation 13"/>
              <p:cNvSpPr txBox="1"/>
              <p:nvPr/>
            </p:nvSpPr>
            <p:spPr>
              <a:xfrm>
                <a:off x="8061133" y="2397716"/>
                <a:ext cx="2714373" cy="29605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4" name="Rounded Rectangle 13"/>
          <p:cNvSpPr/>
          <p:nvPr/>
        </p:nvSpPr>
        <p:spPr>
          <a:xfrm>
            <a:off x="7223760" y="3749039"/>
            <a:ext cx="4389120" cy="1459991"/>
          </a:xfrm>
          <a:prstGeom prst="roundRect">
            <a:avLst>
              <a:gd name="adj" fmla="val 6263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406640" y="3895344"/>
            <a:ext cx="4023359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Observe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06640" y="4224528"/>
            <a:ext cx="4023359" cy="810768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6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is not a function of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alone, so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)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is not WSS — even though its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increments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are stationary.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40 / 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WORKED EXAMPLES · POISSON ARRIVALS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6 — Waiting Time for a Taxi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371600"/>
            <a:ext cx="11091672" cy="2453640"/>
          </a:xfrm>
          <a:prstGeom prst="roundRect">
            <a:avLst>
              <a:gd name="adj" fmla="val 3726"/>
            </a:avLst>
          </a:prstGeom>
          <a:solidFill>
            <a:srgbClr val="FBF0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" y="1517904"/>
            <a:ext cx="10725912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B23A48"/>
                </a:solidFill>
                <a:latin typeface="Calibri"/>
              </a:rPr>
              <a:t>Problem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7088"/>
            <a:ext cx="10725912" cy="1804415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Taxis wait in a queue for passengers. Passengers arrive according to a Poisson process with an average of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60 passengers per hour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.</a:t>
            </a:r>
          </a:p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A taxi departs as soon as </a:t>
            </a:r>
            <a:r>
              <a:rPr sz="1600" b="1" i="0">
                <a:solidFill>
                  <a:srgbClr val="1F2A44"/>
                </a:solidFill>
                <a:latin typeface="Calibri"/>
              </a:rPr>
              <a:t>two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passengers have been collected, or </a:t>
            </a:r>
            <a:r>
              <a:rPr sz="1600" b="1" i="0">
                <a:solidFill>
                  <a:srgbClr val="1F2A44"/>
                </a:solidFill>
                <a:latin typeface="Calibri"/>
              </a:rPr>
              <a:t>3 minutes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after the first passenger got in — whichever comes first.</a:t>
            </a:r>
          </a:p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You get in a taxi as the first passenger. What is your </a:t>
            </a:r>
            <a:r>
              <a:rPr sz="1600" b="1" i="0">
                <a:solidFill>
                  <a:srgbClr val="B23A48"/>
                </a:solidFill>
                <a:latin typeface="Calibri"/>
              </a:rPr>
              <a:t>average waiting time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until departure?</a:t>
            </a:r>
          </a:p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2A7F8E"/>
                </a:solidFill>
                <a:latin typeface="Calibri"/>
              </a:rPr>
              <a:t>Hint: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 condition on the first arrival after you get in the taxi.</a:t>
            </a:r>
          </a:p>
        </p:txBody>
      </p:sp>
      <p:pic>
        <p:nvPicPr>
          <p:cNvPr id="7" name="Picture 6" descr="tax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3703320"/>
            <a:ext cx="4846320" cy="22194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41 / 44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WORKED EXAMPLES · POISSON ARRIVALS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Example 6 — Solution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6766560" cy="86144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0" i="0">
                <a:solidFill>
                  <a:srgbClr val="1F2A44"/>
                </a:solidFill>
                <a:latin typeface="Calibri"/>
              </a:rPr>
              <a:t>With minutes as the unit of time, arrivals are Poisson with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λ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=1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 Let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S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 be the arrival time of the next passenger: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S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∼Exp(1)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P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S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&gt;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s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}=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700" b="0" i="0" baseline="30000">
                <a:solidFill>
                  <a:srgbClr val="1F2A44"/>
                </a:solidFill>
                <a:latin typeface="Cambria"/>
              </a:rPr>
              <a:t>−</a:t>
            </a:r>
            <a:r>
              <a:rPr sz="1700" b="0" i="1" baseline="30000">
                <a:solidFill>
                  <a:srgbClr val="1F2A44"/>
                </a:solidFill>
                <a:latin typeface="Cambria"/>
              </a:rPr>
              <a:t>s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 Your waiting time is 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=min(</a:t>
            </a:r>
            <a:r>
              <a:rPr sz="1700" b="0" i="1">
                <a:solidFill>
                  <a:srgbClr val="1F2A44"/>
                </a:solidFill>
                <a:latin typeface="Cambria"/>
              </a:rPr>
              <a:t>S</a:t>
            </a:r>
            <a:r>
              <a:rPr sz="17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700" b="0" i="0">
                <a:solidFill>
                  <a:srgbClr val="1F2A44"/>
                </a:solidFill>
                <a:latin typeface="Cambria"/>
              </a:rPr>
              <a:t>,3)</a:t>
            </a:r>
            <a:r>
              <a:rPr sz="1700" b="0" i="0">
                <a:solidFill>
                  <a:srgbClr val="1F2A44"/>
                </a:solidFill>
                <a:latin typeface="Calibri"/>
              </a:rP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Equation 5"/>
              <p:cNvSpPr txBox="1"/>
              <p:nvPr/>
            </p:nvSpPr>
            <p:spPr>
              <a:xfrm>
                <a:off x="822959" y="2287905"/>
                <a:ext cx="8180765" cy="29605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∣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≥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𝑃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≥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}+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∣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&lt;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𝑃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𝑆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1</m:t>
                          </m:r>
                        </m:sub>
                      </m:sSub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&lt;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5" name="Equation 5"/>
              <p:cNvSpPr txBox="1"/>
              <p:nvPr/>
            </p:nvSpPr>
            <p:spPr>
              <a:xfrm>
                <a:off x="822959" y="2287905"/>
                <a:ext cx="6325156" cy="29605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Equation 6"/>
              <p:cNvSpPr txBox="1"/>
              <p:nvPr/>
            </p:nvSpPr>
            <p:spPr>
              <a:xfrm>
                <a:off x="822959" y="2693692"/>
                <a:ext cx="7469562" cy="63226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3 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𝑃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𝑛</m:t>
                      </m:r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,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e>
                      </m:d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}+</m:t>
                      </m:r>
                      <m:nary>
                        <m:naryPr>
                          <m:limLoc m:val="subSup"/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𝑠</m:t>
                          </m:r>
                        </m:e>
                      </m:nary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b>
                        <m:sSub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𝑓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b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d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𝑠</m:t>
                          </m:r>
                        </m:e>
                      </m:d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𝑑𝑠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nary>
                        <m:naryPr>
                          <m:limLoc m:val="subSup"/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𝑠</m:t>
                          </m:r>
                        </m:e>
                      </m:nary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𝑠</m:t>
                          </m:r>
                        </m:sup>
                      </m:sSup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𝑑𝑠</m:t>
                      </m:r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6" name="Equation 6"/>
              <p:cNvSpPr txBox="1"/>
              <p:nvPr/>
            </p:nvSpPr>
            <p:spPr>
              <a:xfrm>
                <a:off x="822959" y="2693692"/>
                <a:ext cx="5756193" cy="6322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Equation 7"/>
              <p:cNvSpPr txBox="1"/>
              <p:nvPr/>
            </p:nvSpPr>
            <p:spPr>
              <a:xfrm>
                <a:off x="822959" y="3435682"/>
                <a:ext cx="7632868" cy="63226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+[−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𝑠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𝑠</m:t>
                          </m:r>
                        </m:sup>
                      </m:sSup>
                      <m:sSubSup>
                        <m:sSubSupPr>
                          <m:ctrlP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bSupPr>
                        <m:e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]</m:t>
                          </m:r>
                        </m:e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b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nary>
                        <m:naryPr>
                          <m:limLoc m:val="subSup"/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𝑠</m:t>
                              </m:r>
                            </m:sup>
                          </m:sSup>
                        </m:e>
                      </m:nary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𝑑𝑠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3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+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7" name="Equation 7"/>
              <p:cNvSpPr txBox="1"/>
              <p:nvPr/>
            </p:nvSpPr>
            <p:spPr>
              <a:xfrm>
                <a:off x="822959" y="3435682"/>
                <a:ext cx="5886838" cy="6322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8" name="Rounded Rectangle 7"/>
          <p:cNvSpPr/>
          <p:nvPr/>
        </p:nvSpPr>
        <p:spPr>
          <a:xfrm>
            <a:off x="548640" y="4122808"/>
            <a:ext cx="6766560" cy="622985"/>
          </a:xfrm>
          <a:prstGeom prst="roundRect">
            <a:avLst>
              <a:gd name="adj" fmla="val 14677"/>
            </a:avLst>
          </a:prstGeom>
          <a:solidFill>
            <a:srgbClr val="EEF6F1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Equation 9"/>
              <p:cNvSpPr txBox="1"/>
              <p:nvPr/>
            </p:nvSpPr>
            <p:spPr>
              <a:xfrm>
                <a:off x="1221692" y="4256311"/>
                <a:ext cx="5420455" cy="3578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20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20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p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≈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0.950 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min</m:t>
                      </m:r>
                      <m:r>
                        <a:rPr lang="en-US" sz="20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≈</m:t>
                      </m:r>
                      <m:r>
                        <a:rPr lang="en-US" sz="20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57 </m:t>
                      </m:r>
                      <m:r>
                        <m:rPr>
                          <m:nor/>
                        </m:rPr>
                        <a:rPr lang="en-US" sz="2000" i="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s</m:t>
                      </m:r>
                    </m:oMath>
                  </m:oMathPara>
                </a14:m>
                <a:endParaRPr lang="en-US" sz="2000"/>
              </a:p>
            </p:txBody>
          </p:sp>
        </mc:Choice>
        <mc:Fallback xmlns="">
          <p:sp>
            <p:nvSpPr>
              <p:cNvPr id="9" name="Equation 9"/>
              <p:cNvSpPr txBox="1"/>
              <p:nvPr/>
            </p:nvSpPr>
            <p:spPr>
              <a:xfrm>
                <a:off x="1873465" y="4256311"/>
                <a:ext cx="4116908" cy="35780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0" name="Rounded Rectangle 9"/>
          <p:cNvSpPr/>
          <p:nvPr/>
        </p:nvSpPr>
        <p:spPr>
          <a:xfrm>
            <a:off x="7589520" y="1463040"/>
            <a:ext cx="4023360" cy="1943917"/>
          </a:xfrm>
          <a:prstGeom prst="roundRect">
            <a:avLst>
              <a:gd name="adj" fmla="val 4703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0" y="1609344"/>
            <a:ext cx="36576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Shortcut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0" y="1938528"/>
            <a:ext cx="3657600" cy="570991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For a non-negative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,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}=∫</a:t>
            </a:r>
            <a:r>
              <a:rPr sz="1600" b="0" i="0" baseline="-25000">
                <a:solidFill>
                  <a:srgbClr val="1F2A44"/>
                </a:solidFill>
                <a:latin typeface="Cambria"/>
              </a:rPr>
              <a:t>0</a:t>
            </a:r>
            <a:r>
              <a:rPr sz="1600" b="0" i="0" baseline="30000">
                <a:solidFill>
                  <a:srgbClr val="1F2A44"/>
                </a:solidFill>
                <a:latin typeface="Cambria"/>
              </a:rPr>
              <a:t>∞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 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P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{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&gt;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s</a:t>
            </a:r>
            <a:r>
              <a:rPr sz="1600" b="0" i="0">
                <a:solidFill>
                  <a:srgbClr val="1F2A44"/>
                </a:solidFill>
                <a:latin typeface="Cambria"/>
              </a:rPr>
              <a:t>} </a:t>
            </a:r>
            <a:r>
              <a:rPr sz="1600" b="0" i="1">
                <a:solidFill>
                  <a:srgbClr val="1F2A44"/>
                </a:solidFill>
                <a:latin typeface="Cambria"/>
              </a:rPr>
              <a:t>ds</a:t>
            </a:r>
            <a:r>
              <a:rPr sz="1600" b="0" i="0">
                <a:solidFill>
                  <a:srgbClr val="1F2A44"/>
                </a:solidFill>
                <a:latin typeface="Calibri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Equation 13"/>
              <p:cNvSpPr txBox="1"/>
              <p:nvPr/>
            </p:nvSpPr>
            <p:spPr>
              <a:xfrm>
                <a:off x="7582276" y="2555240"/>
                <a:ext cx="4037847" cy="63226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𝐸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{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𝑋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}=</m:t>
                      </m:r>
                      <m:nary>
                        <m:naryPr>
                          <m:limLoc m:val="subSup"/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naryPr>
                        <m:sub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0</m:t>
                          </m:r>
                        </m:sub>
                        <m:sup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−</m:t>
                              </m:r>
                              <m:r>
                                <a:rPr lang="en-US" sz="1800" i="1">
                                  <a:solidFill>
                                    <a:srgbClr val="1F2A44"/>
                                  </a:solidFill>
                                  <a:latin typeface="Cambria Math" panose="02040503050406030204"/>
                                  <a:cs typeface="Cambria Math"/>
                                </a:rPr>
                                <m:t>𝑠</m:t>
                              </m:r>
                            </m:sup>
                          </m:sSup>
                        </m:e>
                      </m:nary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 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𝑑𝑠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=</m:t>
                      </m:r>
                      <m:r>
                        <a:rPr lang="en-US" sz="1800" i="1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1</m:t>
                      </m:r>
                      <m:r>
                        <a:rPr lang="en-US" sz="1800">
                          <a:solidFill>
                            <a:srgbClr val="1F2A44"/>
                          </a:solidFill>
                          <a:latin typeface="Cambria Math" panose="02040503050406030204"/>
                          <a:cs typeface="Cambria Math"/>
                        </a:rPr>
                        <m:t>−</m:t>
                      </m:r>
                      <m:sSup>
                        <m:sSupPr>
                          <m:ctrlP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800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−</m:t>
                          </m:r>
                          <m:r>
                            <a:rPr lang="en-US" sz="1800" i="1">
                              <a:solidFill>
                                <a:srgbClr val="1F2A44"/>
                              </a:solidFill>
                              <a:latin typeface="Cambria Math" panose="02040503050406030204"/>
                              <a:cs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1800"/>
              </a:p>
            </p:txBody>
          </p:sp>
        </mc:Choice>
        <mc:Fallback xmlns="">
          <p:sp>
            <p:nvSpPr>
              <p:cNvPr id="13" name="Equation 13"/>
              <p:cNvSpPr txBox="1"/>
              <p:nvPr/>
            </p:nvSpPr>
            <p:spPr>
              <a:xfrm>
                <a:off x="8095788" y="2555240"/>
                <a:ext cx="3010822" cy="63226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mc:Fallback>
      </mc:AlternateContent>
      <p:sp>
        <p:nvSpPr>
          <p:cNvPr id="14" name="Rounded Rectangle 13"/>
          <p:cNvSpPr/>
          <p:nvPr/>
        </p:nvSpPr>
        <p:spPr>
          <a:xfrm>
            <a:off x="7589520" y="3520440"/>
            <a:ext cx="4023360" cy="1699768"/>
          </a:xfrm>
          <a:prstGeom prst="roundRect">
            <a:avLst>
              <a:gd name="adj" fmla="val 5379"/>
            </a:avLst>
          </a:prstGeom>
          <a:solidFill>
            <a:srgbClr val="FDF5E6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0" y="3666744"/>
            <a:ext cx="36576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85"/>
              </a:spcAft>
              <a:buNone/>
            </a:pPr>
            <a:r>
              <a:rPr sz="1300" b="1" i="0">
                <a:solidFill>
                  <a:srgbClr val="9A6A12"/>
                </a:solidFill>
                <a:latin typeface="Calibri"/>
              </a:rPr>
              <a:t>Why Exp(1)?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0" y="3995928"/>
            <a:ext cx="3657600" cy="1050544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0" i="0">
                <a:solidFill>
                  <a:srgbClr val="1F2A44"/>
                </a:solidFill>
                <a:latin typeface="Calibri"/>
              </a:rPr>
              <a:t>By independent increments (memorylessness), the time from your boarding to the next arrival is exponential, whatever happened before.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42 / 44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540"/>
              </a:spcAft>
              <a:buNone/>
            </a:pPr>
            <a:r>
              <a:rPr sz="1200" b="1" i="0">
                <a:solidFill>
                  <a:srgbClr val="B23A48"/>
                </a:solidFill>
                <a:latin typeface="Calibri"/>
              </a:rPr>
              <a:t>WRAP-UP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54864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260"/>
              </a:spcAft>
              <a:buNone/>
            </a:pPr>
            <a:r>
              <a:rPr sz="2800" b="1" i="0">
                <a:solidFill>
                  <a:srgbClr val="1F2A44"/>
                </a:solidFill>
                <a:latin typeface="Cambria"/>
              </a:rPr>
              <a:t>Summary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17320"/>
            <a:ext cx="1938528" cy="50292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691640" cy="502920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765"/>
              </a:spcAft>
              <a:buNone/>
            </a:pPr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560320" y="1417320"/>
            <a:ext cx="4453128" cy="502920"/>
          </a:xfrm>
          <a:prstGeom prst="roundRect">
            <a:avLst>
              <a:gd name="adj" fmla="val 10909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697480" y="1417320"/>
            <a:ext cx="4206240" cy="502920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Strict-sense stationary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086600" y="1417320"/>
            <a:ext cx="4453128" cy="502920"/>
          </a:xfrm>
          <a:prstGeom prst="roundRect">
            <a:avLst>
              <a:gd name="adj" fmla="val 10909"/>
            </a:avLst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223760" y="1417320"/>
            <a:ext cx="4206240" cy="502920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765"/>
              </a:spcAft>
              <a:buNone/>
            </a:pPr>
            <a:r>
              <a:rPr sz="1700" b="1" i="0">
                <a:solidFill>
                  <a:srgbClr val="FFFFFF"/>
                </a:solidFill>
                <a:latin typeface="Calibri"/>
              </a:rPr>
              <a:t>Wide-sense stationary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1993392"/>
            <a:ext cx="1938528" cy="749808"/>
          </a:xfrm>
          <a:prstGeom prst="roundRect">
            <a:avLst>
              <a:gd name="adj" fmla="val 7317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85800" y="1993392"/>
            <a:ext cx="16916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1F2A44"/>
                </a:solidFill>
                <a:latin typeface="Calibri"/>
              </a:rPr>
              <a:t>Condition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60320" y="199339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697480" y="199339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All n-th order pdfs invariant to time shift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086600" y="199339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223760" y="199339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1">
                <a:solidFill>
                  <a:srgbClr val="1F2A44"/>
                </a:solidFill>
                <a:latin typeface="Cambria"/>
              </a:rPr>
              <a:t>μ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 constant and 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5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5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5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)=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R</a:t>
            </a:r>
            <a:r>
              <a:rPr sz="1500" b="0" i="1" baseline="-25000">
                <a:solidFill>
                  <a:srgbClr val="1F2A44"/>
                </a:solidFill>
                <a:latin typeface="Cambria"/>
              </a:rPr>
              <a:t>XX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(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500" b="0" i="0" baseline="-25000">
                <a:solidFill>
                  <a:srgbClr val="1F2A44"/>
                </a:solidFill>
                <a:latin typeface="Cambria"/>
              </a:rPr>
              <a:t>1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−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500" b="0" i="0" baseline="-25000">
                <a:solidFill>
                  <a:srgbClr val="1F2A44"/>
                </a:solidFill>
                <a:latin typeface="Cambria"/>
              </a:rPr>
              <a:t>2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2816352"/>
            <a:ext cx="1938528" cy="749808"/>
          </a:xfrm>
          <a:prstGeom prst="roundRect">
            <a:avLst>
              <a:gd name="adj" fmla="val 7317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2816352"/>
            <a:ext cx="16916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1F2A44"/>
                </a:solidFill>
                <a:latin typeface="Calibri"/>
              </a:rPr>
              <a:t>Involves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60320" y="281635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697480" y="281635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The complete probability law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086600" y="281635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223760" y="281635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First and second moments only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639312"/>
            <a:ext cx="1938528" cy="749808"/>
          </a:xfrm>
          <a:prstGeom prst="roundRect">
            <a:avLst>
              <a:gd name="adj" fmla="val 7317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3639312"/>
            <a:ext cx="16916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1F2A44"/>
                </a:solidFill>
                <a:latin typeface="Calibri"/>
              </a:rPr>
              <a:t>Checking it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560320" y="363931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697480" y="363931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Usually hard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86600" y="363931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223760" y="363931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Usually easy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4462272"/>
            <a:ext cx="1938528" cy="749808"/>
          </a:xfrm>
          <a:prstGeom prst="roundRect">
            <a:avLst>
              <a:gd name="adj" fmla="val 7317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85800" y="4462272"/>
            <a:ext cx="16916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1F2A44"/>
                </a:solidFill>
                <a:latin typeface="Calibri"/>
              </a:rPr>
              <a:t>Relation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560320" y="446227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697480" y="446227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SSS ⇒ WSS (if 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E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{|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X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|</a:t>
            </a:r>
            <a:r>
              <a:rPr sz="1500" b="0" i="0" baseline="30000">
                <a:solidFill>
                  <a:srgbClr val="1F2A44"/>
                </a:solidFill>
                <a:latin typeface="Cambria"/>
              </a:rPr>
              <a:t>2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}&lt;∞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)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086600" y="446227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223760" y="446227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WSS ⇏ SSS, except for Gaussian processes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48640" y="5285232"/>
            <a:ext cx="1938528" cy="749808"/>
          </a:xfrm>
          <a:prstGeom prst="roundRect">
            <a:avLst>
              <a:gd name="adj" fmla="val 7317"/>
            </a:avLst>
          </a:prstGeom>
          <a:solidFill>
            <a:srgbClr val="EDF2F9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85800" y="5285232"/>
            <a:ext cx="16916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1" i="0">
                <a:solidFill>
                  <a:srgbClr val="1F2A44"/>
                </a:solidFill>
                <a:latin typeface="Calibri"/>
              </a:rPr>
              <a:t>Examples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2560320" y="528523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2697480" y="528523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0">
                <a:solidFill>
                  <a:srgbClr val="1F2A44"/>
                </a:solidFill>
                <a:latin typeface="Calibri"/>
              </a:rPr>
              <a:t>i.i.d. sequences; random-phase sinusoid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086600" y="5285232"/>
            <a:ext cx="4453128" cy="749808"/>
          </a:xfrm>
          <a:prstGeom prst="roundRect">
            <a:avLst>
              <a:gd name="adj" fmla="val 7317"/>
            </a:avLst>
          </a:prstGeom>
          <a:solidFill>
            <a:srgbClr val="F4F5F8"/>
          </a:solidFill>
          <a:ln>
            <a:noFill/>
          </a:ln>
        </p:spPr>
        <p:txBody>
          <a:bodyPr rtlCol="0" anchor="ctr"/>
          <a:lstStyle/>
          <a:p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223760" y="5285232"/>
            <a:ext cx="4206240" cy="749808"/>
          </a:xfrm>
          <a:prstGeom prst="rect">
            <a:avLst/>
          </a:prstGeom>
          <a:noFill/>
        </p:spPr>
        <p:txBody>
          <a:bodyPr wrap="square" lIns="18288" tIns="0" rIns="18288" bIns="0" anchor="ctr">
            <a:spAutoFit/>
          </a:bodyPr>
          <a:lstStyle/>
          <a:p>
            <a:pPr algn="l">
              <a:spcAft>
                <a:spcPts val="675"/>
              </a:spcAft>
              <a:buNone/>
            </a:pPr>
            <a:r>
              <a:rPr sz="15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cos 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ω</a:t>
            </a:r>
            <a:r>
              <a:rPr sz="1500" b="0" i="0" baseline="-25000">
                <a:solidFill>
                  <a:srgbClr val="1F2A44"/>
                </a:solidFill>
                <a:latin typeface="Cambria"/>
              </a:rPr>
              <a:t>0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+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B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sin 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ω</a:t>
            </a:r>
            <a:r>
              <a:rPr sz="1500" b="0" i="0" baseline="-25000">
                <a:solidFill>
                  <a:srgbClr val="1F2A44"/>
                </a:solidFill>
                <a:latin typeface="Cambria"/>
              </a:rPr>
              <a:t>0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t</a:t>
            </a:r>
            <a:r>
              <a:rPr sz="1500" b="0" i="0">
                <a:solidFill>
                  <a:srgbClr val="1F2A44"/>
                </a:solidFill>
                <a:latin typeface="Calibri"/>
              </a:rPr>
              <a:t> with uncorrelated 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A</a:t>
            </a:r>
            <a:r>
              <a:rPr sz="1500" b="0" i="0">
                <a:solidFill>
                  <a:srgbClr val="1F2A44"/>
                </a:solidFill>
                <a:latin typeface="Cambria"/>
              </a:rPr>
              <a:t>,</a:t>
            </a:r>
            <a:r>
              <a:rPr sz="1500" b="0" i="1">
                <a:solidFill>
                  <a:srgbClr val="1F2A44"/>
                </a:solidFill>
                <a:latin typeface="Cambria"/>
              </a:rPr>
              <a:t>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43 / 44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419088"/>
            <a:ext cx="548640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495"/>
              </a:spcAft>
              <a:buNone/>
            </a:pPr>
            <a:r>
              <a:rPr sz="1100" b="0" i="0">
                <a:solidFill>
                  <a:srgbClr val="A7AFC0"/>
                </a:solidFill>
                <a:latin typeface="Calibri"/>
              </a:rPr>
              <a:t>Stochastic Processes  ·  Week 02  ·  H. R. Rabiee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188720"/>
            <a:ext cx="7315200" cy="36576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720"/>
              </a:spcAft>
              <a:buNone/>
            </a:pPr>
            <a:r>
              <a:rPr sz="1600" b="1" i="0">
                <a:solidFill>
                  <a:srgbClr val="E07A86"/>
                </a:solidFill>
                <a:latin typeface="Calibri"/>
              </a:rPr>
              <a:t>NEXT WEEK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058400" cy="7315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710"/>
              </a:spcAft>
              <a:buNone/>
            </a:pPr>
            <a:r>
              <a:rPr sz="3800" b="1" i="0">
                <a:solidFill>
                  <a:srgbClr val="FFFFFF"/>
                </a:solidFill>
                <a:latin typeface="Cambria"/>
              </a:rPr>
              <a:t>Ergodic Stochastic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60320"/>
            <a:ext cx="10058400" cy="7315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1710"/>
              </a:spcAft>
              <a:buNone/>
            </a:pPr>
            <a:r>
              <a:rPr sz="3800" b="1" i="0">
                <a:solidFill>
                  <a:srgbClr val="FFFFFF"/>
                </a:solidFill>
                <a:latin typeface="Cambria"/>
              </a:rPr>
              <a:t>Stochastic Analysis of LTI Systems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40480"/>
            <a:ext cx="10058400" cy="9144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810"/>
              </a:spcAft>
              <a:buNone/>
            </a:pPr>
            <a:r>
              <a:rPr sz="1800" b="0" i="0">
                <a:solidFill>
                  <a:srgbClr val="C9D1E3"/>
                </a:solidFill>
                <a:latin typeface="Calibri"/>
              </a:rPr>
              <a:t>When can time averages replace ensemble averages?  What happens to </a:t>
            </a:r>
            <a:r>
              <a:rPr sz="1800" b="0" i="1">
                <a:solidFill>
                  <a:srgbClr val="C9D1E3"/>
                </a:solidFill>
                <a:latin typeface="Cambria"/>
              </a:rPr>
              <a:t>R</a:t>
            </a:r>
            <a:r>
              <a:rPr sz="1800" b="0" i="1" baseline="-25000">
                <a:solidFill>
                  <a:srgbClr val="C9D1E3"/>
                </a:solidFill>
                <a:latin typeface="Cambria"/>
              </a:rPr>
              <a:t>XX</a:t>
            </a:r>
            <a:r>
              <a:rPr sz="1800" b="0" i="0">
                <a:solidFill>
                  <a:srgbClr val="C9D1E3"/>
                </a:solidFill>
                <a:latin typeface="Cambria"/>
              </a:rPr>
              <a:t>(</a:t>
            </a:r>
            <a:r>
              <a:rPr sz="1800" b="0" i="1">
                <a:solidFill>
                  <a:srgbClr val="C9D1E3"/>
                </a:solidFill>
                <a:latin typeface="Cambria"/>
              </a:rPr>
              <a:t>τ</a:t>
            </a:r>
            <a:r>
              <a:rPr sz="1800" b="0" i="0">
                <a:solidFill>
                  <a:srgbClr val="C9D1E3"/>
                </a:solidFill>
                <a:latin typeface="Cambria"/>
              </a:rPr>
              <a:t>)</a:t>
            </a:r>
            <a:r>
              <a:rPr sz="1800" b="0" i="0">
                <a:solidFill>
                  <a:srgbClr val="C9D1E3"/>
                </a:solidFill>
                <a:latin typeface="Calibri"/>
              </a:rPr>
              <a:t> when a WSS process passes through a filter?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303520"/>
            <a:ext cx="7315200" cy="45720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l">
              <a:spcAft>
                <a:spcPts val="99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Calibri"/>
              </a:rPr>
              <a:t>Have a good day!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19088"/>
            <a:ext cx="731520" cy="274320"/>
          </a:xfrm>
          <a:prstGeom prst="rect">
            <a:avLst/>
          </a:prstGeom>
          <a:noFill/>
        </p:spPr>
        <p:txBody>
          <a:bodyPr wrap="square" lIns="18288" tIns="0" rIns="18288" bIns="0" anchor="t">
            <a:spAutoFit/>
          </a:bodyPr>
          <a:lstStyle/>
          <a:p>
            <a:pPr algn="r">
              <a:spcAft>
                <a:spcPts val="495"/>
              </a:spcAft>
              <a:buNone/>
            </a:pPr>
            <a:r>
              <a:rPr sz="1100" b="0" i="0">
                <a:solidFill>
                  <a:srgbClr val="8E98AF"/>
                </a:solidFill>
                <a:latin typeface="Calibri"/>
              </a:rPr>
              <a:t>44 / 44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5295</Words>
  <Application>Microsoft Office PowerPoint</Application>
  <PresentationFormat>Widescreen</PresentationFormat>
  <Paragraphs>582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Cambria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Hamid</dc:creator>
  <cp:keywords/>
  <dc:description>generated using python-pptx</dc:description>
  <cp:lastModifiedBy>Soheil Sayah Varg</cp:lastModifiedBy>
  <cp:revision>2</cp:revision>
  <dcterms:created xsi:type="dcterms:W3CDTF">2013-01-27T09:14:16Z</dcterms:created>
  <dcterms:modified xsi:type="dcterms:W3CDTF">2026-10-24T11:06:25Z</dcterms:modified>
  <cp:category/>
</cp:coreProperties>
</file>