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9" d="100"/>
          <a:sy n="89" d="100"/>
        </p:scale>
        <p:origin x="437"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3936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event 'no double six in one throw of two dice' has probability 35/36; throws are independent, so the complement over n throws gives 1 - (35/36)^n.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frequentists, Bayesians allow the parameters to be random, which is fundamentally different.
Frequentists treat the parameters as fixed constants that shape the distribution. To find them (most commonly the mean) they maximize the likelihood function; for a Gaussian, the maximizer is the sample average.
Bayesians often arrive at a similar estimate, but by a different route: the prior expresses what you believe before seeing the data, and its spread reflects your confidence. Little faith in previous estimates means a wide prior. In a discrete case (e.g. will it rain today?) the prior probability itself measures your certainty.
Frequentists have no formal mechanism for prior knowledge, although they use it informally, e.g. when a tiny p-value contradicts everything we know, we do not believe the result. In the Bayesian view, the experimenter sets the prior.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 uniform prior, the posterior is Beta(801, 201). Its mean 801/1002 ≈ 0.799 and 95% credible interval [0.774, 0.824] are almost identical to the frequentist estimate 0.8 and its 95% confidence interval [0.775, 0.825]: with this much data the prior hardly matters. The interpretations differ: the credible interval is a probability statement about p; the confidence interval is a statement about the procedure.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Borel field (Borel σ-field) contains all open sets of the space and is closed under countable unions, countable intersections and complements. Combining or modifying Borel sets in these ways always yields another Borel set, so every set we meet in practice (intervals, single points, countable unions of them) is Borel.</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events F must form a Borel field (σ-field) so that complements and countable unions of events are again events, and P is defined on all of them. Fact: P(Ω) = 1.</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Gaussian is written N(μ, σ²): the second parameter is the variance, not the standard deviation.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Binomial: number of successes in N independent trials with success probability p. Poisson: number of events in a fixed interval when events occur independently at a constant rate λ.</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Correction to v1.5: the expected value is not 'the most likely value'. The most likely value is the mode; for a skewed density the two differ.</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ρ (called r in version 1.5) is the correlation coefficient between X and Y, which measures the strength and direction of their linear relationship. For jointly Gaussian RVs, uncorrelated (ρ = 0) implies independent.</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conditional density for the jointly Gaussian case:
 f(x|y) = 1/(√(2π) σX √(1−ρ²)) · exp{ −[x − μX − ρ(σX/σY)(y − μY)]² / (2σX²(1−ρ²)) }.</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absolute value of the determinant of the Jacobian, evaluated at each root (x_i, y_i). This generalizes the one-variable rule f_Y(y) = Σ f_X(x_i)/|g'(x_i)|.</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example. The joint density factors into a function of r times a constant in θ, so R and Θ are independent: R is Rayleigh and Θ is uniform on (0, 2π]. This is the basis of the Box–Muller method and of Rayleigh fading models.</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signal processing and in this course, 'correlation' R_XY = E[XY] and 'covariance' are different objects. This distinction becomes autocorrelation vs. autocovariance for stochastic processes.</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Correction to v1.5: the variance is the second moment MINUS the square of the mean (E[X²] = σ² + μ²).</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v1.5 wrote S_n = Σ a_n X_n and said the PDF converges. The standard statement uses the plain sum, normalized, and the convergence is of the distribution (CDF); convergence of densities needs extra conditions (a discrete X has no density at all).</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'Chebyshev's inequality' is sometimes used for Markov's inequality, especially in analysis; the two are closely related and some authors call Markov's inequality 'Chebyshev's first inequality'. The bound is distribution-free and therefore loose: for a Gaussian, P(|X−μ| ≥ 2σ) ≈ 0.046, while Chebyshev guarantees only ≤ 0.25.</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practice the ξ is dropped and we write X(t). Which of the four readings is meant is usually clear from context.</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 statistical description: F_X(x1,…,xn; t1,…,tn) = P(X(t1) ≤ x1, …, X(tn) ≤ xn) for all n and all t1,…,tn.</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and ω0 are constants, t is the index (time), and θ ~ Uniform(0, 2π) is the only random quantity.</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direct summation. (2) Exponential with rate λ. (3) Jacobian determinant is −2; the joint PDF factors into N(0,2)×N(0,2). (4) Var of the fraction = 1/(4n); Chebyshev gives 1/(4n·0.05²) ≤ 0.05 ⇒ n ≥ 2000. (5) Mean 0, variance σ², X(t) ~ N(0, σ²) for every t.</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hyperlink" Target="http://www.leidenuniv.nl/fsw/verduin/stathist/stathist.htm"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hyperlink" Target="https://www.cs.ucl.ac.uk/staff/D.Wischik/Talks/histprob.pdf" TargetMode="External"/><Relationship Id="rId4" Type="http://schemas.openxmlformats.org/officeDocument/2006/relationships/hyperlink" Target="http://www.mrs.umn.edu/~sungurea/introstat/history/indexhistory.shtml"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64.png"/><Relationship Id="rId4" Type="http://schemas.openxmlformats.org/officeDocument/2006/relationships/image" Target="../media/image63.png"/></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66.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70.png"/><Relationship Id="rId4" Type="http://schemas.openxmlformats.org/officeDocument/2006/relationships/image" Target="../media/image6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72.png"/></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3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81.png"/><Relationship Id="rId4" Type="http://schemas.openxmlformats.org/officeDocument/2006/relationships/image" Target="../media/image80.png"/></Relationships>
</file>

<file path=ppt/slides/_rels/slide3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85.png"/><Relationship Id="rId4" Type="http://schemas.openxmlformats.org/officeDocument/2006/relationships/image" Target="../media/image84.png"/></Relationships>
</file>

<file path=ppt/slides/_rels/slide3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38.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98.png"/><Relationship Id="rId4" Type="http://schemas.openxmlformats.org/officeDocument/2006/relationships/image" Target="../media/image97.png"/></Relationships>
</file>

<file path=ppt/slides/_rels/slide4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101.png"/><Relationship Id="rId4" Type="http://schemas.openxmlformats.org/officeDocument/2006/relationships/image" Target="../media/image100.png"/></Relationships>
</file>

<file path=ppt/slides/_rels/slide42.xml.rels><?xml version="1.0" encoding="UTF-8" standalone="yes"?>
<Relationships xmlns="http://schemas.openxmlformats.org/package/2006/relationships"><Relationship Id="rId3" Type="http://schemas.openxmlformats.org/officeDocument/2006/relationships/image" Target="../media/image102.png"/><Relationship Id="rId7" Type="http://schemas.openxmlformats.org/officeDocument/2006/relationships/image" Target="../media/image106.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4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113.png"/><Relationship Id="rId4" Type="http://schemas.openxmlformats.org/officeDocument/2006/relationships/image" Target="../media/image112.png"/></Relationships>
</file>

<file path=ppt/slides/_rels/slide4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116.png"/><Relationship Id="rId4" Type="http://schemas.openxmlformats.org/officeDocument/2006/relationships/image" Target="../media/image115.png"/></Relationships>
</file>

<file path=ppt/slides/_rels/slide4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118.png"/></Relationships>
</file>

<file path=ppt/slides/_rels/slide48.xml.rels><?xml version="1.0" encoding="UTF-8" standalone="yes"?>
<Relationships xmlns="http://schemas.openxmlformats.org/package/2006/relationships"><Relationship Id="rId3" Type="http://schemas.openxmlformats.org/officeDocument/2006/relationships/image" Target="../media/image119.png"/><Relationship Id="rId7" Type="http://schemas.openxmlformats.org/officeDocument/2006/relationships/image" Target="../media/image123.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4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126.png"/><Relationship Id="rId4" Type="http://schemas.openxmlformats.org/officeDocument/2006/relationships/image" Target="../media/image125.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130.png"/><Relationship Id="rId4" Type="http://schemas.openxmlformats.org/officeDocument/2006/relationships/image" Target="../media/image129.png"/></Relationships>
</file>

<file path=ppt/slides/_rels/slide54.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131.png"/><Relationship Id="rId7" Type="http://schemas.openxmlformats.org/officeDocument/2006/relationships/image" Target="../media/image135.pn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134.png"/><Relationship Id="rId5" Type="http://schemas.openxmlformats.org/officeDocument/2006/relationships/image" Target="../media/image133.png"/><Relationship Id="rId10" Type="http://schemas.openxmlformats.org/officeDocument/2006/relationships/image" Target="../media/image138.png"/><Relationship Id="rId4" Type="http://schemas.openxmlformats.org/officeDocument/2006/relationships/image" Target="../media/image132.png"/><Relationship Id="rId9" Type="http://schemas.openxmlformats.org/officeDocument/2006/relationships/image" Target="../media/image137.png"/></Relationships>
</file>

<file path=ppt/slides/_rels/slide55.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5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image" Target="../media/image144.png"/></Relationships>
</file>

<file path=ppt/slides/_rels/slide57.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132.png"/><Relationship Id="rId4" Type="http://schemas.openxmlformats.org/officeDocument/2006/relationships/image" Target="../media/image148.png"/></Relationships>
</file>

<file path=ppt/slides/_rels/slide58.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59.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154.png"/></Relationships>
</file>

<file path=ppt/slides/_rels/slide60.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156.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a:effectLst/>
      </p:bgPr>
    </p:bg>
    <p:spTree>
      <p:nvGrpSpPr>
        <p:cNvPr id="1" name=""/>
        <p:cNvGrpSpPr/>
        <p:nvPr/>
      </p:nvGrpSpPr>
      <p:grpSpPr>
        <a:xfrm>
          <a:off x="0" y="0"/>
          <a:ext cx="0" cy="0"/>
          <a:chOff x="0" y="0"/>
          <a:chExt cx="0" cy="0"/>
        </a:xfrm>
      </p:grpSpPr>
      <p:sp>
        <p:nvSpPr>
          <p:cNvPr id="2" name="Shape 0"/>
          <p:cNvSpPr/>
          <p:nvPr/>
        </p:nvSpPr>
        <p:spPr>
          <a:xfrm>
            <a:off x="8549640" y="1417320"/>
            <a:ext cx="2834640" cy="2834640"/>
          </a:xfrm>
          <a:prstGeom prst="ellipse">
            <a:avLst/>
          </a:prstGeom>
          <a:solidFill>
            <a:srgbClr val="FFFFFF"/>
          </a:solidFill>
          <a:ln w="12700">
            <a:solidFill>
              <a:srgbClr val="FFFFFF"/>
            </a:solidFill>
            <a:prstDash val="solid"/>
          </a:ln>
        </p:spPr>
        <p:txBody>
          <a:bodyPr/>
          <a:lstStyle/>
          <a:p>
            <a:endParaRPr lang="en-US"/>
          </a:p>
        </p:txBody>
      </p:sp>
      <p:pic>
        <p:nvPicPr>
          <p:cNvPr id="3" name="Image 0" descr="Sharif University of Technology logo"/>
          <p:cNvPicPr>
            <a:picLocks noChangeAspect="1"/>
          </p:cNvPicPr>
          <p:nvPr/>
        </p:nvPicPr>
        <p:blipFill>
          <a:blip r:embed="rId3"/>
          <a:stretch>
            <a:fillRect/>
          </a:stretch>
        </p:blipFill>
        <p:spPr>
          <a:xfrm>
            <a:off x="8823960" y="1691640"/>
            <a:ext cx="2286000" cy="2286000"/>
          </a:xfrm>
          <a:prstGeom prst="rect">
            <a:avLst/>
          </a:prstGeom>
        </p:spPr>
      </p:pic>
      <p:sp>
        <p:nvSpPr>
          <p:cNvPr id="4" name="Text 1"/>
          <p:cNvSpPr txBox="1"/>
          <p:nvPr/>
        </p:nvSpPr>
        <p:spPr>
          <a:xfrm>
            <a:off x="548640" y="1325880"/>
            <a:ext cx="7680960" cy="365760"/>
          </a:xfrm>
          <a:prstGeom prst="rect">
            <a:avLst/>
          </a:prstGeom>
          <a:noFill/>
          <a:ln/>
        </p:spPr>
        <p:txBody>
          <a:bodyPr wrap="square" lIns="0" tIns="0" rIns="0" bIns="0" rtlCol="0" anchor="ctr"/>
          <a:lstStyle/>
          <a:p>
            <a:pPr marL="0" indent="0">
              <a:buNone/>
            </a:pPr>
            <a:r>
              <a:rPr lang="en-US" sz="1600" b="1" kern="0" spc="300" dirty="0">
                <a:solidFill>
                  <a:srgbClr val="F2B8C0"/>
                </a:solidFill>
                <a:latin typeface="Calibri" pitchFamily="34" charset="0"/>
                <a:ea typeface="Calibri" pitchFamily="34" charset="-122"/>
                <a:cs typeface="Calibri" pitchFamily="34" charset="-120"/>
              </a:rPr>
              <a:t>STOCHASTIC PROCESSES  ·  WEEK 01</a:t>
            </a:r>
            <a:endParaRPr lang="en-US" sz="1600" dirty="0"/>
          </a:p>
        </p:txBody>
      </p:sp>
      <p:sp>
        <p:nvSpPr>
          <p:cNvPr id="5" name="Text 2"/>
          <p:cNvSpPr txBox="1"/>
          <p:nvPr/>
        </p:nvSpPr>
        <p:spPr>
          <a:xfrm>
            <a:off x="548640" y="1783080"/>
            <a:ext cx="7680960" cy="868680"/>
          </a:xfrm>
          <a:prstGeom prst="rect">
            <a:avLst/>
          </a:prstGeom>
          <a:noFill/>
          <a:ln/>
        </p:spPr>
        <p:txBody>
          <a:bodyPr wrap="square" lIns="0" tIns="0" rIns="0" bIns="0" rtlCol="0" anchor="ctr"/>
          <a:lstStyle/>
          <a:p>
            <a:pPr marL="0" indent="0">
              <a:buNone/>
            </a:pPr>
            <a:r>
              <a:rPr lang="en-US" sz="4600" b="1" dirty="0">
                <a:solidFill>
                  <a:srgbClr val="FFFFFF"/>
                </a:solidFill>
                <a:latin typeface="Cambria" pitchFamily="34" charset="0"/>
                <a:ea typeface="Cambria" pitchFamily="34" charset="-122"/>
                <a:cs typeface="Cambria" pitchFamily="34" charset="-120"/>
              </a:rPr>
              <a:t>Review of Probability</a:t>
            </a:r>
            <a:endParaRPr lang="en-US" sz="4600" dirty="0"/>
          </a:p>
        </p:txBody>
      </p:sp>
      <p:sp>
        <p:nvSpPr>
          <p:cNvPr id="6" name="Text 3"/>
          <p:cNvSpPr txBox="1"/>
          <p:nvPr/>
        </p:nvSpPr>
        <p:spPr>
          <a:xfrm>
            <a:off x="548640" y="2606040"/>
            <a:ext cx="7680960" cy="731520"/>
          </a:xfrm>
          <a:prstGeom prst="rect">
            <a:avLst/>
          </a:prstGeom>
          <a:noFill/>
          <a:ln/>
        </p:spPr>
        <p:txBody>
          <a:bodyPr wrap="square" lIns="0" tIns="0" rIns="0" bIns="0" rtlCol="0" anchor="ctr"/>
          <a:lstStyle/>
          <a:p>
            <a:pPr marL="0" indent="0">
              <a:buNone/>
            </a:pPr>
            <a:r>
              <a:rPr lang="en-US" sz="3000" dirty="0">
                <a:solidFill>
                  <a:srgbClr val="C9D4E8"/>
                </a:solidFill>
                <a:latin typeface="Cambria" pitchFamily="34" charset="0"/>
                <a:ea typeface="Cambria" pitchFamily="34" charset="-122"/>
                <a:cs typeface="Cambria" pitchFamily="34" charset="-120"/>
              </a:rPr>
              <a:t>&amp; Introduction to Stochastic Processes</a:t>
            </a:r>
            <a:endParaRPr lang="en-US" sz="3000" dirty="0"/>
          </a:p>
        </p:txBody>
      </p:sp>
      <p:sp>
        <p:nvSpPr>
          <p:cNvPr id="7" name="Text 4"/>
          <p:cNvSpPr txBox="1"/>
          <p:nvPr/>
        </p:nvSpPr>
        <p:spPr>
          <a:xfrm>
            <a:off x="548640" y="4160520"/>
            <a:ext cx="7315200" cy="1188720"/>
          </a:xfrm>
          <a:prstGeom prst="rect">
            <a:avLst/>
          </a:prstGeom>
          <a:noFill/>
          <a:ln/>
        </p:spPr>
        <p:txBody>
          <a:bodyPr wrap="square" lIns="0" tIns="0" rIns="0" bIns="0" rtlCol="0" anchor="ctr"/>
          <a:lstStyle/>
          <a:p>
            <a:pPr marL="0" indent="0">
              <a:spcAft>
                <a:spcPts val="400"/>
              </a:spcAft>
              <a:buNone/>
            </a:pPr>
            <a:r>
              <a:rPr lang="en-US" sz="2200" b="1" dirty="0">
                <a:solidFill>
                  <a:srgbClr val="FFFFFF"/>
                </a:solidFill>
                <a:latin typeface="Calibri" pitchFamily="34" charset="0"/>
                <a:ea typeface="Calibri" pitchFamily="34" charset="-122"/>
                <a:cs typeface="Calibri" pitchFamily="34" charset="-120"/>
              </a:rPr>
              <a:t>Hamid R. Rabiee</a:t>
            </a:r>
            <a:endParaRPr lang="en-US" sz="2200" dirty="0"/>
          </a:p>
          <a:p>
            <a:pPr marL="0" indent="0">
              <a:spcAft>
                <a:spcPts val="400"/>
              </a:spcAft>
              <a:buNone/>
            </a:pPr>
            <a:r>
              <a:rPr lang="en-US" sz="1600" dirty="0">
                <a:solidFill>
                  <a:srgbClr val="C9D4E8"/>
                </a:solidFill>
                <a:latin typeface="Calibri" pitchFamily="34" charset="0"/>
                <a:ea typeface="Calibri" pitchFamily="34" charset="-122"/>
                <a:cs typeface="Calibri" pitchFamily="34" charset="-120"/>
              </a:rPr>
              <a:t>Sharif University of Technology</a:t>
            </a:r>
            <a:endParaRPr lang="en-US" sz="2200" dirty="0"/>
          </a:p>
          <a:p>
            <a:pPr marL="0" indent="0">
              <a:spcAft>
                <a:spcPts val="400"/>
              </a:spcAft>
              <a:buNone/>
            </a:pPr>
            <a:r>
              <a:rPr lang="en-US" sz="1600" dirty="0">
                <a:solidFill>
                  <a:srgbClr val="C9D4E8"/>
                </a:solidFill>
                <a:latin typeface="Calibri" pitchFamily="34" charset="0"/>
                <a:ea typeface="Calibri" pitchFamily="34" charset="-122"/>
                <a:cs typeface="Calibri" pitchFamily="34" charset="-120"/>
              </a:rPr>
              <a:t>Fall 2026  ·  version 1.5</a:t>
            </a:r>
            <a:endParaRPr lang="en-US" sz="2200" dirty="0"/>
          </a:p>
        </p:txBody>
      </p:sp>
      <p:sp>
        <p:nvSpPr>
          <p:cNvPr id="9" name="Text 1">
            <a:extLst>
              <a:ext uri="{FF2B5EF4-FFF2-40B4-BE49-F238E27FC236}">
                <a16:creationId xmlns:a16="http://schemas.microsoft.com/office/drawing/2014/main" id="{1C2F1310-5A41-2CBC-46A4-F7BE7B5345D4}"/>
              </a:ext>
            </a:extLst>
          </p:cNvPr>
          <p:cNvSpPr txBox="1"/>
          <p:nvPr/>
        </p:nvSpPr>
        <p:spPr>
          <a:xfrm>
            <a:off x="548639" y="6361831"/>
            <a:ext cx="9376853" cy="365760"/>
          </a:xfrm>
          <a:prstGeom prst="rect">
            <a:avLst/>
          </a:prstGeom>
          <a:noFill/>
          <a:ln/>
        </p:spPr>
        <p:txBody>
          <a:bodyPr wrap="square" lIns="0" tIns="0" rIns="0" bIns="0" rtlCol="0" anchor="ctr"/>
          <a:lstStyle/>
          <a:p>
            <a:pPr marL="0" indent="0">
              <a:buNone/>
            </a:pPr>
            <a:r>
              <a:rPr lang="en-US" sz="1100" b="1" kern="0" spc="300" dirty="0">
                <a:solidFill>
                  <a:srgbClr val="F2B8C0"/>
                </a:solidFill>
                <a:latin typeface="Arial" panose="020B0604020202020204" pitchFamily="34" charset="0"/>
                <a:ea typeface="Calibri" pitchFamily="34" charset="-122"/>
                <a:cs typeface="Arial" panose="020B0604020202020204" pitchFamily="34" charset="0"/>
              </a:rPr>
              <a:t>This presentation has been formatted by Claude Opus5.5.  </a:t>
            </a:r>
            <a:endParaRPr lang="en-US" sz="1100"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57200"/>
            <a:ext cx="11094415" cy="731520"/>
          </a:xfrm>
          <a:prstGeom prst="rect">
            <a:avLst/>
          </a:prstGeom>
          <a:noFill/>
          <a:ln/>
        </p:spPr>
        <p:txBody>
          <a:bodyPr wrap="square" lIns="0" tIns="0" rIns="0" bIns="0" rtlCol="0" anchor="ctr"/>
          <a:lstStyle/>
          <a:p>
            <a:pPr marL="0" indent="0">
              <a:buNone/>
            </a:pPr>
            <a:r>
              <a:rPr lang="en-US" sz="3200" b="1" dirty="0">
                <a:solidFill>
                  <a:srgbClr val="1B2A4A"/>
                </a:solidFill>
                <a:latin typeface="Cambria" pitchFamily="34" charset="0"/>
                <a:ea typeface="Cambria" pitchFamily="34" charset="-122"/>
                <a:cs typeface="Cambria" pitchFamily="34" charset="-120"/>
              </a:rPr>
              <a:t>Outline of Week 01</a:t>
            </a:r>
            <a:endParaRPr lang="en-US" sz="3200" dirty="0"/>
          </a:p>
        </p:txBody>
      </p:sp>
      <p:sp>
        <p:nvSpPr>
          <p:cNvPr id="3" name="Shape 1"/>
          <p:cNvSpPr/>
          <p:nvPr/>
        </p:nvSpPr>
        <p:spPr>
          <a:xfrm>
            <a:off x="548640" y="1463040"/>
            <a:ext cx="2606040" cy="2240280"/>
          </a:xfrm>
          <a:prstGeom prst="roundRect">
            <a:avLst>
              <a:gd name="adj" fmla="val 3265"/>
            </a:avLst>
          </a:prstGeom>
          <a:solidFill>
            <a:srgbClr val="EEF2F8"/>
          </a:solidFill>
          <a:ln w="12700">
            <a:solidFill>
              <a:srgbClr val="EEF2F8"/>
            </a:solidFill>
            <a:prstDash val="solid"/>
          </a:ln>
        </p:spPr>
        <p:txBody>
          <a:bodyPr/>
          <a:lstStyle/>
          <a:p>
            <a:endParaRPr lang="en-US"/>
          </a:p>
        </p:txBody>
      </p:sp>
      <p:sp>
        <p:nvSpPr>
          <p:cNvPr id="4" name="Shape 2"/>
          <p:cNvSpPr/>
          <p:nvPr/>
        </p:nvSpPr>
        <p:spPr>
          <a:xfrm>
            <a:off x="777240" y="1691640"/>
            <a:ext cx="502920" cy="502920"/>
          </a:xfrm>
          <a:prstGeom prst="ellipse">
            <a:avLst/>
          </a:prstGeom>
          <a:solidFill>
            <a:srgbClr val="1B2A4A"/>
          </a:solidFill>
          <a:ln w="12700">
            <a:solidFill>
              <a:srgbClr val="1B2A4A"/>
            </a:solidFill>
            <a:prstDash val="solid"/>
          </a:ln>
        </p:spPr>
        <p:txBody>
          <a:bodyPr/>
          <a:lstStyle/>
          <a:p>
            <a:endParaRPr lang="en-US"/>
          </a:p>
        </p:txBody>
      </p:sp>
      <p:sp>
        <p:nvSpPr>
          <p:cNvPr id="5" name="Text 3"/>
          <p:cNvSpPr txBox="1"/>
          <p:nvPr/>
        </p:nvSpPr>
        <p:spPr>
          <a:xfrm>
            <a:off x="777240" y="169164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777240" y="2331720"/>
            <a:ext cx="2148840" cy="685800"/>
          </a:xfrm>
          <a:prstGeom prst="rect">
            <a:avLst/>
          </a:prstGeom>
          <a:noFill/>
          <a:ln/>
        </p:spPr>
        <p:txBody>
          <a:bodyPr wrap="square" lIns="0" tIns="0" rIns="0" bIns="0" rtlCol="0" anchor="t"/>
          <a:lstStyle/>
          <a:p>
            <a:pPr marL="0" indent="0">
              <a:buNone/>
            </a:pPr>
            <a:r>
              <a:rPr lang="en-US" sz="1600" b="1" dirty="0">
                <a:solidFill>
                  <a:srgbClr val="1B2A4A"/>
                </a:solidFill>
                <a:latin typeface="Cambria" pitchFamily="34" charset="0"/>
                <a:ea typeface="Cambria" pitchFamily="34" charset="-122"/>
                <a:cs typeface="Cambria" pitchFamily="34" charset="-120"/>
              </a:rPr>
              <a:t>History &amp; Philosophy</a:t>
            </a:r>
            <a:endParaRPr lang="en-US" sz="1600" dirty="0"/>
          </a:p>
        </p:txBody>
      </p:sp>
      <p:sp>
        <p:nvSpPr>
          <p:cNvPr id="7" name="Text 5"/>
          <p:cNvSpPr txBox="1"/>
          <p:nvPr/>
        </p:nvSpPr>
        <p:spPr>
          <a:xfrm>
            <a:off x="777240" y="3035808"/>
            <a:ext cx="2148840" cy="548640"/>
          </a:xfrm>
          <a:prstGeom prst="rect">
            <a:avLst/>
          </a:prstGeom>
          <a:noFill/>
          <a:ln/>
        </p:spPr>
        <p:txBody>
          <a:bodyPr wrap="square" lIns="0" tIns="0" rIns="0" bIns="0" rtlCol="0" anchor="t"/>
          <a:lstStyle/>
          <a:p>
            <a:pPr marL="0" indent="0">
              <a:buNone/>
            </a:pPr>
            <a:r>
              <a:rPr lang="en-US" sz="1350" dirty="0">
                <a:solidFill>
                  <a:srgbClr val="475569"/>
                </a:solidFill>
                <a:latin typeface="Calibri" pitchFamily="34" charset="0"/>
                <a:ea typeface="Calibri" pitchFamily="34" charset="-122"/>
                <a:cs typeface="Calibri" pitchFamily="34" charset="-120"/>
              </a:rPr>
              <a:t>From gamblers' disputes to Kolmogorov's axioms</a:t>
            </a:r>
            <a:endParaRPr lang="en-US" sz="1350" dirty="0"/>
          </a:p>
        </p:txBody>
      </p:sp>
      <p:sp>
        <p:nvSpPr>
          <p:cNvPr id="8" name="Shape 6"/>
          <p:cNvSpPr/>
          <p:nvPr/>
        </p:nvSpPr>
        <p:spPr>
          <a:xfrm>
            <a:off x="3374136" y="1463040"/>
            <a:ext cx="2606040" cy="2240280"/>
          </a:xfrm>
          <a:prstGeom prst="roundRect">
            <a:avLst>
              <a:gd name="adj" fmla="val 3265"/>
            </a:avLst>
          </a:prstGeom>
          <a:solidFill>
            <a:srgbClr val="EEF2F8"/>
          </a:solidFill>
          <a:ln w="12700">
            <a:solidFill>
              <a:srgbClr val="EEF2F8"/>
            </a:solidFill>
            <a:prstDash val="solid"/>
          </a:ln>
        </p:spPr>
        <p:txBody>
          <a:bodyPr/>
          <a:lstStyle/>
          <a:p>
            <a:endParaRPr lang="en-US"/>
          </a:p>
        </p:txBody>
      </p:sp>
      <p:sp>
        <p:nvSpPr>
          <p:cNvPr id="9" name="Shape 7"/>
          <p:cNvSpPr/>
          <p:nvPr/>
        </p:nvSpPr>
        <p:spPr>
          <a:xfrm>
            <a:off x="3602736" y="1691640"/>
            <a:ext cx="502920" cy="502920"/>
          </a:xfrm>
          <a:prstGeom prst="ellipse">
            <a:avLst/>
          </a:prstGeom>
          <a:solidFill>
            <a:srgbClr val="1B2A4A"/>
          </a:solidFill>
          <a:ln w="12700">
            <a:solidFill>
              <a:srgbClr val="1B2A4A"/>
            </a:solidFill>
            <a:prstDash val="solid"/>
          </a:ln>
        </p:spPr>
        <p:txBody>
          <a:bodyPr/>
          <a:lstStyle/>
          <a:p>
            <a:endParaRPr lang="en-US"/>
          </a:p>
        </p:txBody>
      </p:sp>
      <p:sp>
        <p:nvSpPr>
          <p:cNvPr id="10" name="Text 8"/>
          <p:cNvSpPr txBox="1"/>
          <p:nvPr/>
        </p:nvSpPr>
        <p:spPr>
          <a:xfrm>
            <a:off x="3602736" y="169164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1" name="Text 9"/>
          <p:cNvSpPr txBox="1"/>
          <p:nvPr/>
        </p:nvSpPr>
        <p:spPr>
          <a:xfrm>
            <a:off x="3602736" y="2331720"/>
            <a:ext cx="2148840" cy="685800"/>
          </a:xfrm>
          <a:prstGeom prst="rect">
            <a:avLst/>
          </a:prstGeom>
          <a:noFill/>
          <a:ln/>
        </p:spPr>
        <p:txBody>
          <a:bodyPr wrap="square" lIns="0" tIns="0" rIns="0" bIns="0" rtlCol="0" anchor="t"/>
          <a:lstStyle/>
          <a:p>
            <a:pPr marL="0" indent="0">
              <a:buNone/>
            </a:pPr>
            <a:r>
              <a:rPr lang="en-US" sz="1600" b="1" dirty="0">
                <a:solidFill>
                  <a:srgbClr val="1B2A4A"/>
                </a:solidFill>
                <a:latin typeface="Cambria" pitchFamily="34" charset="0"/>
                <a:ea typeface="Cambria" pitchFamily="34" charset="-122"/>
                <a:cs typeface="Cambria" pitchFamily="34" charset="-120"/>
              </a:rPr>
              <a:t>Random Variables</a:t>
            </a:r>
            <a:endParaRPr lang="en-US" sz="1600" dirty="0"/>
          </a:p>
        </p:txBody>
      </p:sp>
      <p:sp>
        <p:nvSpPr>
          <p:cNvPr id="12" name="Text 10"/>
          <p:cNvSpPr txBox="1"/>
          <p:nvPr/>
        </p:nvSpPr>
        <p:spPr>
          <a:xfrm>
            <a:off x="3602736" y="3035808"/>
            <a:ext cx="2148840" cy="548640"/>
          </a:xfrm>
          <a:prstGeom prst="rect">
            <a:avLst/>
          </a:prstGeom>
          <a:noFill/>
          <a:ln/>
        </p:spPr>
        <p:txBody>
          <a:bodyPr wrap="square" lIns="0" tIns="0" rIns="0" bIns="0" rtlCol="0" anchor="t"/>
          <a:lstStyle/>
          <a:p>
            <a:pPr marL="0" indent="0">
              <a:buNone/>
            </a:pPr>
            <a:r>
              <a:rPr lang="en-US" sz="1350" dirty="0">
                <a:solidFill>
                  <a:srgbClr val="475569"/>
                </a:solidFill>
                <a:latin typeface="Calibri" pitchFamily="34" charset="0"/>
                <a:ea typeface="Calibri" pitchFamily="34" charset="-122"/>
                <a:cs typeface="Calibri" pitchFamily="34" charset="-120"/>
              </a:rPr>
              <a:t>σ-fields, probability spaces, RVs as mappings</a:t>
            </a:r>
            <a:endParaRPr lang="en-US" sz="1350" dirty="0"/>
          </a:p>
        </p:txBody>
      </p:sp>
      <p:sp>
        <p:nvSpPr>
          <p:cNvPr id="13" name="Shape 11"/>
          <p:cNvSpPr/>
          <p:nvPr/>
        </p:nvSpPr>
        <p:spPr>
          <a:xfrm>
            <a:off x="6199632" y="1463040"/>
            <a:ext cx="2606040" cy="2240280"/>
          </a:xfrm>
          <a:prstGeom prst="roundRect">
            <a:avLst>
              <a:gd name="adj" fmla="val 3265"/>
            </a:avLst>
          </a:prstGeom>
          <a:solidFill>
            <a:srgbClr val="EEF2F8"/>
          </a:solidFill>
          <a:ln w="12700">
            <a:solidFill>
              <a:srgbClr val="EEF2F8"/>
            </a:solidFill>
            <a:prstDash val="solid"/>
          </a:ln>
        </p:spPr>
        <p:txBody>
          <a:bodyPr/>
          <a:lstStyle/>
          <a:p>
            <a:endParaRPr lang="en-US"/>
          </a:p>
        </p:txBody>
      </p:sp>
      <p:sp>
        <p:nvSpPr>
          <p:cNvPr id="14" name="Shape 12"/>
          <p:cNvSpPr/>
          <p:nvPr/>
        </p:nvSpPr>
        <p:spPr>
          <a:xfrm>
            <a:off x="6428232" y="1691640"/>
            <a:ext cx="502920" cy="502920"/>
          </a:xfrm>
          <a:prstGeom prst="ellipse">
            <a:avLst/>
          </a:prstGeom>
          <a:solidFill>
            <a:srgbClr val="1B2A4A"/>
          </a:solidFill>
          <a:ln w="12700">
            <a:solidFill>
              <a:srgbClr val="1B2A4A"/>
            </a:solidFill>
            <a:prstDash val="solid"/>
          </a:ln>
        </p:spPr>
        <p:txBody>
          <a:bodyPr/>
          <a:lstStyle/>
          <a:p>
            <a:endParaRPr lang="en-US"/>
          </a:p>
        </p:txBody>
      </p:sp>
      <p:sp>
        <p:nvSpPr>
          <p:cNvPr id="15" name="Text 13"/>
          <p:cNvSpPr txBox="1"/>
          <p:nvPr/>
        </p:nvSpPr>
        <p:spPr>
          <a:xfrm>
            <a:off x="6428232" y="169164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6" name="Text 14"/>
          <p:cNvSpPr txBox="1"/>
          <p:nvPr/>
        </p:nvSpPr>
        <p:spPr>
          <a:xfrm>
            <a:off x="6428232" y="2331720"/>
            <a:ext cx="2148840" cy="685800"/>
          </a:xfrm>
          <a:prstGeom prst="rect">
            <a:avLst/>
          </a:prstGeom>
          <a:noFill/>
          <a:ln/>
        </p:spPr>
        <p:txBody>
          <a:bodyPr wrap="square" lIns="0" tIns="0" rIns="0" bIns="0" rtlCol="0" anchor="t"/>
          <a:lstStyle/>
          <a:p>
            <a:pPr marL="0" indent="0">
              <a:buNone/>
            </a:pPr>
            <a:r>
              <a:rPr lang="en-US" sz="1600" b="1" dirty="0">
                <a:solidFill>
                  <a:srgbClr val="1B2A4A"/>
                </a:solidFill>
                <a:latin typeface="Cambria" pitchFamily="34" charset="0"/>
                <a:ea typeface="Cambria" pitchFamily="34" charset="-122"/>
                <a:cs typeface="Cambria" pitchFamily="34" charset="-120"/>
              </a:rPr>
              <a:t>Density &amp; Distribution Functions</a:t>
            </a:r>
            <a:endParaRPr lang="en-US" sz="1600" dirty="0"/>
          </a:p>
        </p:txBody>
      </p:sp>
      <p:sp>
        <p:nvSpPr>
          <p:cNvPr id="17" name="Text 15"/>
          <p:cNvSpPr txBox="1"/>
          <p:nvPr/>
        </p:nvSpPr>
        <p:spPr>
          <a:xfrm>
            <a:off x="6428232" y="3035808"/>
            <a:ext cx="2148840" cy="548640"/>
          </a:xfrm>
          <a:prstGeom prst="rect">
            <a:avLst/>
          </a:prstGeom>
          <a:noFill/>
          <a:ln/>
        </p:spPr>
        <p:txBody>
          <a:bodyPr wrap="square" lIns="0" tIns="0" rIns="0" bIns="0" rtlCol="0" anchor="t"/>
          <a:lstStyle/>
          <a:p>
            <a:pPr marL="0" indent="0">
              <a:buNone/>
            </a:pPr>
            <a:r>
              <a:rPr lang="en-US" sz="1350" dirty="0">
                <a:solidFill>
                  <a:srgbClr val="475569"/>
                </a:solidFill>
                <a:latin typeface="Calibri" pitchFamily="34" charset="0"/>
                <a:ea typeface="Calibri" pitchFamily="34" charset="-122"/>
                <a:cs typeface="Calibri" pitchFamily="34" charset="-120"/>
              </a:rPr>
              <a:t>PMF, CDF, PDF, common families, expectation</a:t>
            </a:r>
            <a:endParaRPr lang="en-US" sz="1350" dirty="0"/>
          </a:p>
        </p:txBody>
      </p:sp>
      <p:sp>
        <p:nvSpPr>
          <p:cNvPr id="18" name="Shape 16"/>
          <p:cNvSpPr/>
          <p:nvPr/>
        </p:nvSpPr>
        <p:spPr>
          <a:xfrm>
            <a:off x="9025128" y="1463040"/>
            <a:ext cx="2606040" cy="2240280"/>
          </a:xfrm>
          <a:prstGeom prst="roundRect">
            <a:avLst>
              <a:gd name="adj" fmla="val 3265"/>
            </a:avLst>
          </a:prstGeom>
          <a:solidFill>
            <a:srgbClr val="EEF2F8"/>
          </a:solidFill>
          <a:ln w="12700">
            <a:solidFill>
              <a:srgbClr val="EEF2F8"/>
            </a:solidFill>
            <a:prstDash val="solid"/>
          </a:ln>
        </p:spPr>
        <p:txBody>
          <a:bodyPr/>
          <a:lstStyle/>
          <a:p>
            <a:endParaRPr lang="en-US"/>
          </a:p>
        </p:txBody>
      </p:sp>
      <p:sp>
        <p:nvSpPr>
          <p:cNvPr id="19" name="Shape 17"/>
          <p:cNvSpPr/>
          <p:nvPr/>
        </p:nvSpPr>
        <p:spPr>
          <a:xfrm>
            <a:off x="9253728" y="1691640"/>
            <a:ext cx="502920" cy="502920"/>
          </a:xfrm>
          <a:prstGeom prst="ellipse">
            <a:avLst/>
          </a:prstGeom>
          <a:solidFill>
            <a:srgbClr val="1B2A4A"/>
          </a:solidFill>
          <a:ln w="12700">
            <a:solidFill>
              <a:srgbClr val="1B2A4A"/>
            </a:solidFill>
            <a:prstDash val="solid"/>
          </a:ln>
        </p:spPr>
        <p:txBody>
          <a:bodyPr/>
          <a:lstStyle/>
          <a:p>
            <a:endParaRPr lang="en-US"/>
          </a:p>
        </p:txBody>
      </p:sp>
      <p:sp>
        <p:nvSpPr>
          <p:cNvPr id="20" name="Text 18"/>
          <p:cNvSpPr txBox="1"/>
          <p:nvPr/>
        </p:nvSpPr>
        <p:spPr>
          <a:xfrm>
            <a:off x="9253728" y="169164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1" name="Text 19"/>
          <p:cNvSpPr txBox="1"/>
          <p:nvPr/>
        </p:nvSpPr>
        <p:spPr>
          <a:xfrm>
            <a:off x="9253728" y="2331720"/>
            <a:ext cx="2148840" cy="685800"/>
          </a:xfrm>
          <a:prstGeom prst="rect">
            <a:avLst/>
          </a:prstGeom>
          <a:noFill/>
          <a:ln/>
        </p:spPr>
        <p:txBody>
          <a:bodyPr wrap="square" lIns="0" tIns="0" rIns="0" bIns="0" rtlCol="0" anchor="t"/>
          <a:lstStyle/>
          <a:p>
            <a:pPr marL="0" indent="0">
              <a:buNone/>
            </a:pPr>
            <a:r>
              <a:rPr lang="en-US" sz="1600" b="1" dirty="0">
                <a:solidFill>
                  <a:srgbClr val="1B2A4A"/>
                </a:solidFill>
                <a:latin typeface="Cambria" pitchFamily="34" charset="0"/>
                <a:ea typeface="Cambria" pitchFamily="34" charset="-122"/>
                <a:cs typeface="Cambria" pitchFamily="34" charset="-120"/>
              </a:rPr>
              <a:t>Joint &amp; Conditional Distributions</a:t>
            </a:r>
            <a:endParaRPr lang="en-US" sz="1600" dirty="0"/>
          </a:p>
        </p:txBody>
      </p:sp>
      <p:sp>
        <p:nvSpPr>
          <p:cNvPr id="22" name="Text 20"/>
          <p:cNvSpPr txBox="1"/>
          <p:nvPr/>
        </p:nvSpPr>
        <p:spPr>
          <a:xfrm>
            <a:off x="9253728" y="3035808"/>
            <a:ext cx="2148840" cy="548640"/>
          </a:xfrm>
          <a:prstGeom prst="rect">
            <a:avLst/>
          </a:prstGeom>
          <a:noFill/>
          <a:ln/>
        </p:spPr>
        <p:txBody>
          <a:bodyPr wrap="square" lIns="0" tIns="0" rIns="0" bIns="0" rtlCol="0" anchor="t"/>
          <a:lstStyle/>
          <a:p>
            <a:pPr marL="0" indent="0">
              <a:buNone/>
            </a:pPr>
            <a:r>
              <a:rPr lang="en-US" sz="1350" dirty="0">
                <a:solidFill>
                  <a:srgbClr val="475569"/>
                </a:solidFill>
                <a:latin typeface="Calibri" pitchFamily="34" charset="0"/>
                <a:ea typeface="Calibri" pitchFamily="34" charset="-122"/>
                <a:cs typeface="Calibri" pitchFamily="34" charset="-120"/>
              </a:rPr>
              <a:t>Marginals, Bayes' rule, independence, Jacobians</a:t>
            </a:r>
            <a:endParaRPr lang="en-US" sz="1350" dirty="0"/>
          </a:p>
        </p:txBody>
      </p:sp>
      <p:sp>
        <p:nvSpPr>
          <p:cNvPr id="23" name="Shape 21"/>
          <p:cNvSpPr/>
          <p:nvPr/>
        </p:nvSpPr>
        <p:spPr>
          <a:xfrm>
            <a:off x="1961388" y="4023360"/>
            <a:ext cx="2606040" cy="2240280"/>
          </a:xfrm>
          <a:prstGeom prst="roundRect">
            <a:avLst>
              <a:gd name="adj" fmla="val 3265"/>
            </a:avLst>
          </a:prstGeom>
          <a:solidFill>
            <a:srgbClr val="EEF2F8"/>
          </a:solidFill>
          <a:ln w="12700">
            <a:solidFill>
              <a:srgbClr val="EEF2F8"/>
            </a:solidFill>
            <a:prstDash val="solid"/>
          </a:ln>
        </p:spPr>
        <p:txBody>
          <a:bodyPr/>
          <a:lstStyle/>
          <a:p>
            <a:endParaRPr lang="en-US"/>
          </a:p>
        </p:txBody>
      </p:sp>
      <p:sp>
        <p:nvSpPr>
          <p:cNvPr id="24" name="Shape 22"/>
          <p:cNvSpPr/>
          <p:nvPr/>
        </p:nvSpPr>
        <p:spPr>
          <a:xfrm>
            <a:off x="2189988" y="4251960"/>
            <a:ext cx="502920" cy="502920"/>
          </a:xfrm>
          <a:prstGeom prst="ellipse">
            <a:avLst/>
          </a:prstGeom>
          <a:solidFill>
            <a:srgbClr val="1B2A4A"/>
          </a:solidFill>
          <a:ln w="12700">
            <a:solidFill>
              <a:srgbClr val="1B2A4A"/>
            </a:solidFill>
            <a:prstDash val="solid"/>
          </a:ln>
        </p:spPr>
        <p:txBody>
          <a:bodyPr/>
          <a:lstStyle/>
          <a:p>
            <a:endParaRPr lang="en-US"/>
          </a:p>
        </p:txBody>
      </p:sp>
      <p:sp>
        <p:nvSpPr>
          <p:cNvPr id="25" name="Text 23"/>
          <p:cNvSpPr txBox="1"/>
          <p:nvPr/>
        </p:nvSpPr>
        <p:spPr>
          <a:xfrm>
            <a:off x="2189988" y="425196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5</a:t>
            </a:r>
            <a:endParaRPr lang="en-US" sz="1800" dirty="0"/>
          </a:p>
        </p:txBody>
      </p:sp>
      <p:sp>
        <p:nvSpPr>
          <p:cNvPr id="26" name="Text 24"/>
          <p:cNvSpPr txBox="1"/>
          <p:nvPr/>
        </p:nvSpPr>
        <p:spPr>
          <a:xfrm>
            <a:off x="2189988" y="4892040"/>
            <a:ext cx="2148840" cy="685800"/>
          </a:xfrm>
          <a:prstGeom prst="rect">
            <a:avLst/>
          </a:prstGeom>
          <a:noFill/>
          <a:ln/>
        </p:spPr>
        <p:txBody>
          <a:bodyPr wrap="square" lIns="0" tIns="0" rIns="0" bIns="0" rtlCol="0" anchor="t"/>
          <a:lstStyle/>
          <a:p>
            <a:pPr marL="0" indent="0">
              <a:buNone/>
            </a:pPr>
            <a:r>
              <a:rPr lang="en-US" sz="1600" b="1" dirty="0">
                <a:solidFill>
                  <a:srgbClr val="1B2A4A"/>
                </a:solidFill>
                <a:latin typeface="Cambria" pitchFamily="34" charset="0"/>
                <a:ea typeface="Cambria" pitchFamily="34" charset="-122"/>
                <a:cs typeface="Cambria" pitchFamily="34" charset="-120"/>
              </a:rPr>
              <a:t>Linear Correlation</a:t>
            </a:r>
            <a:endParaRPr lang="en-US" sz="1600" dirty="0"/>
          </a:p>
        </p:txBody>
      </p:sp>
      <p:sp>
        <p:nvSpPr>
          <p:cNvPr id="27" name="Text 25"/>
          <p:cNvSpPr txBox="1"/>
          <p:nvPr/>
        </p:nvSpPr>
        <p:spPr>
          <a:xfrm>
            <a:off x="2189988" y="5596128"/>
            <a:ext cx="2148840" cy="548640"/>
          </a:xfrm>
          <a:prstGeom prst="rect">
            <a:avLst/>
          </a:prstGeom>
          <a:noFill/>
          <a:ln/>
        </p:spPr>
        <p:txBody>
          <a:bodyPr wrap="square" lIns="0" tIns="0" rIns="0" bIns="0" rtlCol="0" anchor="t"/>
          <a:lstStyle/>
          <a:p>
            <a:pPr marL="0" indent="0">
              <a:buNone/>
            </a:pPr>
            <a:r>
              <a:rPr lang="en-US" sz="1350" dirty="0">
                <a:solidFill>
                  <a:srgbClr val="475569"/>
                </a:solidFill>
                <a:latin typeface="Calibri" pitchFamily="34" charset="0"/>
                <a:ea typeface="Calibri" pitchFamily="34" charset="-122"/>
                <a:cs typeface="Calibri" pitchFamily="34" charset="-120"/>
              </a:rPr>
              <a:t>Covariance, correlation coefficient, moments</a:t>
            </a:r>
            <a:endParaRPr lang="en-US" sz="1350" dirty="0"/>
          </a:p>
        </p:txBody>
      </p:sp>
      <p:sp>
        <p:nvSpPr>
          <p:cNvPr id="28" name="Shape 26"/>
          <p:cNvSpPr/>
          <p:nvPr/>
        </p:nvSpPr>
        <p:spPr>
          <a:xfrm>
            <a:off x="4786884" y="4023360"/>
            <a:ext cx="2606040" cy="2240280"/>
          </a:xfrm>
          <a:prstGeom prst="roundRect">
            <a:avLst>
              <a:gd name="adj" fmla="val 3265"/>
            </a:avLst>
          </a:prstGeom>
          <a:solidFill>
            <a:srgbClr val="EEF2F8"/>
          </a:solidFill>
          <a:ln w="12700">
            <a:solidFill>
              <a:srgbClr val="EEF2F8"/>
            </a:solidFill>
            <a:prstDash val="solid"/>
          </a:ln>
        </p:spPr>
        <p:txBody>
          <a:bodyPr/>
          <a:lstStyle/>
          <a:p>
            <a:endParaRPr lang="en-US"/>
          </a:p>
        </p:txBody>
      </p:sp>
      <p:sp>
        <p:nvSpPr>
          <p:cNvPr id="29" name="Shape 27"/>
          <p:cNvSpPr/>
          <p:nvPr/>
        </p:nvSpPr>
        <p:spPr>
          <a:xfrm>
            <a:off x="5015484" y="4251960"/>
            <a:ext cx="502920" cy="502920"/>
          </a:xfrm>
          <a:prstGeom prst="ellipse">
            <a:avLst/>
          </a:prstGeom>
          <a:solidFill>
            <a:srgbClr val="1B2A4A"/>
          </a:solidFill>
          <a:ln w="12700">
            <a:solidFill>
              <a:srgbClr val="1B2A4A"/>
            </a:solidFill>
            <a:prstDash val="solid"/>
          </a:ln>
        </p:spPr>
        <p:txBody>
          <a:bodyPr/>
          <a:lstStyle/>
          <a:p>
            <a:endParaRPr lang="en-US"/>
          </a:p>
        </p:txBody>
      </p:sp>
      <p:sp>
        <p:nvSpPr>
          <p:cNvPr id="30" name="Text 28"/>
          <p:cNvSpPr txBox="1"/>
          <p:nvPr/>
        </p:nvSpPr>
        <p:spPr>
          <a:xfrm>
            <a:off x="5015484" y="425196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6</a:t>
            </a:r>
            <a:endParaRPr lang="en-US" sz="1800" dirty="0"/>
          </a:p>
        </p:txBody>
      </p:sp>
      <p:sp>
        <p:nvSpPr>
          <p:cNvPr id="31" name="Text 29"/>
          <p:cNvSpPr txBox="1"/>
          <p:nvPr/>
        </p:nvSpPr>
        <p:spPr>
          <a:xfrm>
            <a:off x="5015484" y="4892040"/>
            <a:ext cx="2148840" cy="685800"/>
          </a:xfrm>
          <a:prstGeom prst="rect">
            <a:avLst/>
          </a:prstGeom>
          <a:noFill/>
          <a:ln/>
        </p:spPr>
        <p:txBody>
          <a:bodyPr wrap="square" lIns="0" tIns="0" rIns="0" bIns="0" rtlCol="0" anchor="t"/>
          <a:lstStyle/>
          <a:p>
            <a:pPr marL="0" indent="0">
              <a:buNone/>
            </a:pPr>
            <a:r>
              <a:rPr lang="en-US" sz="1600" b="1" dirty="0">
                <a:solidFill>
                  <a:srgbClr val="1B2A4A"/>
                </a:solidFill>
                <a:latin typeface="Cambria" pitchFamily="34" charset="0"/>
                <a:ea typeface="Cambria" pitchFamily="34" charset="-122"/>
                <a:cs typeface="Cambria" pitchFamily="34" charset="-120"/>
              </a:rPr>
              <a:t>Important Theorems</a:t>
            </a:r>
            <a:endParaRPr lang="en-US" sz="1600" dirty="0"/>
          </a:p>
        </p:txBody>
      </p:sp>
      <p:sp>
        <p:nvSpPr>
          <p:cNvPr id="32" name="Text 30"/>
          <p:cNvSpPr txBox="1"/>
          <p:nvPr/>
        </p:nvSpPr>
        <p:spPr>
          <a:xfrm>
            <a:off x="5015484" y="5596128"/>
            <a:ext cx="2148840" cy="548640"/>
          </a:xfrm>
          <a:prstGeom prst="rect">
            <a:avLst/>
          </a:prstGeom>
          <a:noFill/>
          <a:ln/>
        </p:spPr>
        <p:txBody>
          <a:bodyPr wrap="square" lIns="0" tIns="0" rIns="0" bIns="0" rtlCol="0" anchor="t"/>
          <a:lstStyle/>
          <a:p>
            <a:pPr marL="0" indent="0">
              <a:buNone/>
            </a:pPr>
            <a:r>
              <a:rPr lang="en-US" sz="1350" dirty="0">
                <a:solidFill>
                  <a:srgbClr val="475569"/>
                </a:solidFill>
                <a:latin typeface="Calibri" pitchFamily="34" charset="0"/>
                <a:ea typeface="Calibri" pitchFamily="34" charset="-122"/>
                <a:cs typeface="Calibri" pitchFamily="34" charset="-120"/>
              </a:rPr>
              <a:t>CLT, laws of large numbers, classic inequalities</a:t>
            </a:r>
            <a:endParaRPr lang="en-US" sz="1350" dirty="0"/>
          </a:p>
        </p:txBody>
      </p:sp>
      <p:sp>
        <p:nvSpPr>
          <p:cNvPr id="33" name="Shape 31"/>
          <p:cNvSpPr/>
          <p:nvPr/>
        </p:nvSpPr>
        <p:spPr>
          <a:xfrm>
            <a:off x="7612380" y="4023360"/>
            <a:ext cx="2606040" cy="2240280"/>
          </a:xfrm>
          <a:prstGeom prst="roundRect">
            <a:avLst>
              <a:gd name="adj" fmla="val 3265"/>
            </a:avLst>
          </a:prstGeom>
          <a:solidFill>
            <a:srgbClr val="EEF2F8"/>
          </a:solidFill>
          <a:ln w="12700">
            <a:solidFill>
              <a:srgbClr val="EEF2F8"/>
            </a:solidFill>
            <a:prstDash val="solid"/>
          </a:ln>
        </p:spPr>
        <p:txBody>
          <a:bodyPr/>
          <a:lstStyle/>
          <a:p>
            <a:endParaRPr lang="en-US"/>
          </a:p>
        </p:txBody>
      </p:sp>
      <p:sp>
        <p:nvSpPr>
          <p:cNvPr id="34" name="Shape 32"/>
          <p:cNvSpPr/>
          <p:nvPr/>
        </p:nvSpPr>
        <p:spPr>
          <a:xfrm>
            <a:off x="7840980" y="4251960"/>
            <a:ext cx="502920" cy="502920"/>
          </a:xfrm>
          <a:prstGeom prst="ellipse">
            <a:avLst/>
          </a:prstGeom>
          <a:solidFill>
            <a:srgbClr val="A6192E"/>
          </a:solidFill>
          <a:ln w="12700">
            <a:solidFill>
              <a:srgbClr val="A6192E"/>
            </a:solidFill>
            <a:prstDash val="solid"/>
          </a:ln>
        </p:spPr>
        <p:txBody>
          <a:bodyPr/>
          <a:lstStyle/>
          <a:p>
            <a:endParaRPr lang="en-US"/>
          </a:p>
        </p:txBody>
      </p:sp>
      <p:sp>
        <p:nvSpPr>
          <p:cNvPr id="35" name="Text 33"/>
          <p:cNvSpPr txBox="1"/>
          <p:nvPr/>
        </p:nvSpPr>
        <p:spPr>
          <a:xfrm>
            <a:off x="7840980" y="425196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7</a:t>
            </a:r>
            <a:endParaRPr lang="en-US" sz="1800" dirty="0"/>
          </a:p>
        </p:txBody>
      </p:sp>
      <p:sp>
        <p:nvSpPr>
          <p:cNvPr id="36" name="Text 34"/>
          <p:cNvSpPr txBox="1"/>
          <p:nvPr/>
        </p:nvSpPr>
        <p:spPr>
          <a:xfrm>
            <a:off x="7840980" y="4892040"/>
            <a:ext cx="2148840" cy="685800"/>
          </a:xfrm>
          <a:prstGeom prst="rect">
            <a:avLst/>
          </a:prstGeom>
          <a:noFill/>
          <a:ln/>
        </p:spPr>
        <p:txBody>
          <a:bodyPr wrap="square" lIns="0" tIns="0" rIns="0" bIns="0" rtlCol="0" anchor="t"/>
          <a:lstStyle/>
          <a:p>
            <a:pPr marL="0" indent="0">
              <a:buNone/>
            </a:pPr>
            <a:r>
              <a:rPr lang="en-US" sz="1600" b="1" dirty="0">
                <a:solidFill>
                  <a:srgbClr val="1B2A4A"/>
                </a:solidFill>
                <a:latin typeface="Cambria" pitchFamily="34" charset="0"/>
                <a:ea typeface="Cambria" pitchFamily="34" charset="-122"/>
                <a:cs typeface="Cambria" pitchFamily="34" charset="-120"/>
              </a:rPr>
              <a:t>Introduction to Stochastic Processes</a:t>
            </a:r>
            <a:endParaRPr lang="en-US" sz="1600" dirty="0"/>
          </a:p>
        </p:txBody>
      </p:sp>
      <p:sp>
        <p:nvSpPr>
          <p:cNvPr id="37" name="Text 35"/>
          <p:cNvSpPr txBox="1"/>
          <p:nvPr/>
        </p:nvSpPr>
        <p:spPr>
          <a:xfrm>
            <a:off x="7840980" y="5596128"/>
            <a:ext cx="2148840" cy="548640"/>
          </a:xfrm>
          <a:prstGeom prst="rect">
            <a:avLst/>
          </a:prstGeom>
          <a:noFill/>
          <a:ln/>
        </p:spPr>
        <p:txBody>
          <a:bodyPr wrap="square" lIns="0" tIns="0" rIns="0" bIns="0" rtlCol="0" anchor="t"/>
          <a:lstStyle/>
          <a:p>
            <a:pPr marL="0" indent="0">
              <a:buNone/>
            </a:pPr>
            <a:r>
              <a:rPr lang="en-US" sz="1350" dirty="0">
                <a:solidFill>
                  <a:srgbClr val="475569"/>
                </a:solidFill>
                <a:latin typeface="Calibri" pitchFamily="34" charset="0"/>
                <a:ea typeface="Calibri" pitchFamily="34" charset="-122"/>
                <a:cs typeface="Calibri" pitchFamily="34" charset="-120"/>
              </a:rPr>
              <a:t>Random functions of time and first examples</a:t>
            </a:r>
            <a:endParaRPr lang="en-US" sz="1350" dirty="0"/>
          </a:p>
        </p:txBody>
      </p:sp>
      <p:sp>
        <p:nvSpPr>
          <p:cNvPr id="38" name="Text 36"/>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2 / 62</a:t>
            </a:r>
            <a:endParaRPr lang="en-US" sz="1100" dirty="0"/>
          </a:p>
        </p:txBody>
      </p:sp>
      <p:sp>
        <p:nvSpPr>
          <p:cNvPr id="39" name="Text 37"/>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2A4A"/>
        </a:solidFill>
        <a:effectLst/>
      </p:bgPr>
    </p:bg>
    <p:spTree>
      <p:nvGrpSpPr>
        <p:cNvPr id="1" name=""/>
        <p:cNvGrpSpPr/>
        <p:nvPr/>
      </p:nvGrpSpPr>
      <p:grpSpPr>
        <a:xfrm>
          <a:off x="0" y="0"/>
          <a:ext cx="0" cy="0"/>
          <a:chOff x="0" y="0"/>
          <a:chExt cx="0" cy="0"/>
        </a:xfrm>
      </p:grpSpPr>
      <p:sp>
        <p:nvSpPr>
          <p:cNvPr id="2" name="Text 0"/>
          <p:cNvSpPr txBox="1"/>
          <p:nvPr/>
        </p:nvSpPr>
        <p:spPr>
          <a:xfrm>
            <a:off x="548640" y="1188720"/>
            <a:ext cx="2743200" cy="1371600"/>
          </a:xfrm>
          <a:prstGeom prst="rect">
            <a:avLst/>
          </a:prstGeom>
          <a:noFill/>
          <a:ln/>
        </p:spPr>
        <p:txBody>
          <a:bodyPr wrap="square" lIns="0" tIns="0" rIns="0" bIns="0" rtlCol="0" anchor="ctr"/>
          <a:lstStyle/>
          <a:p>
            <a:pPr marL="0" indent="0">
              <a:buNone/>
            </a:pPr>
            <a:r>
              <a:rPr lang="en-US" sz="9600" b="1" dirty="0">
                <a:solidFill>
                  <a:srgbClr val="F2B8C0"/>
                </a:solidFill>
                <a:latin typeface="Cambria" pitchFamily="34" charset="0"/>
                <a:ea typeface="Cambria" pitchFamily="34" charset="-122"/>
                <a:cs typeface="Cambria" pitchFamily="34" charset="-120"/>
              </a:rPr>
              <a:t>01</a:t>
            </a:r>
            <a:endParaRPr lang="en-US" sz="9600" dirty="0"/>
          </a:p>
        </p:txBody>
      </p:sp>
      <p:sp>
        <p:nvSpPr>
          <p:cNvPr id="3" name="Text 1"/>
          <p:cNvSpPr txBox="1"/>
          <p:nvPr/>
        </p:nvSpPr>
        <p:spPr>
          <a:xfrm>
            <a:off x="548640" y="2651760"/>
            <a:ext cx="10058400" cy="91440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History &amp; Philosophy</a:t>
            </a:r>
            <a:endParaRPr lang="en-US" sz="4000" dirty="0"/>
          </a:p>
        </p:txBody>
      </p:sp>
      <p:sp>
        <p:nvSpPr>
          <p:cNvPr id="4" name="Text 2"/>
          <p:cNvSpPr txBox="1"/>
          <p:nvPr/>
        </p:nvSpPr>
        <p:spPr>
          <a:xfrm>
            <a:off x="548640" y="3611880"/>
            <a:ext cx="9144000" cy="731520"/>
          </a:xfrm>
          <a:prstGeom prst="rect">
            <a:avLst/>
          </a:prstGeom>
          <a:noFill/>
          <a:ln/>
        </p:spPr>
        <p:txBody>
          <a:bodyPr wrap="square" lIns="0" tIns="0" rIns="0" bIns="0" rtlCol="0" anchor="ctr"/>
          <a:lstStyle/>
          <a:p>
            <a:pPr marL="0" indent="0">
              <a:buNone/>
            </a:pPr>
            <a:r>
              <a:rPr lang="en-US" sz="2000" dirty="0">
                <a:solidFill>
                  <a:srgbClr val="C9D4E8"/>
                </a:solidFill>
                <a:latin typeface="Calibri" pitchFamily="34" charset="0"/>
                <a:ea typeface="Calibri" pitchFamily="34" charset="-122"/>
                <a:cs typeface="Calibri" pitchFamily="34" charset="-120"/>
              </a:rPr>
              <a:t>Where probability came from, and the two ways of thinking about it.</a:t>
            </a:r>
            <a:endParaRPr lang="en-US" sz="2000" dirty="0"/>
          </a:p>
        </p:txBody>
      </p:sp>
      <p:sp>
        <p:nvSpPr>
          <p:cNvPr id="5" name="Shape 3"/>
          <p:cNvSpPr/>
          <p:nvPr/>
        </p:nvSpPr>
        <p:spPr>
          <a:xfrm>
            <a:off x="548640" y="5669280"/>
            <a:ext cx="365760" cy="365760"/>
          </a:xfrm>
          <a:prstGeom prst="ellipse">
            <a:avLst/>
          </a:prstGeom>
          <a:solidFill>
            <a:srgbClr val="FFFFFF"/>
          </a:solidFill>
          <a:ln w="15875">
            <a:solidFill>
              <a:srgbClr val="FFFFFF"/>
            </a:solidFill>
            <a:prstDash val="solid"/>
          </a:ln>
        </p:spPr>
        <p:txBody>
          <a:bodyPr/>
          <a:lstStyle/>
          <a:p>
            <a:endParaRPr lang="en-US"/>
          </a:p>
        </p:txBody>
      </p:sp>
      <p:sp>
        <p:nvSpPr>
          <p:cNvPr id="6" name="Text 4"/>
          <p:cNvSpPr txBox="1"/>
          <p:nvPr/>
        </p:nvSpPr>
        <p:spPr>
          <a:xfrm>
            <a:off x="548640" y="5669280"/>
            <a:ext cx="365760" cy="365760"/>
          </a:xfrm>
          <a:prstGeom prst="rect">
            <a:avLst/>
          </a:prstGeom>
          <a:noFill/>
          <a:ln/>
        </p:spPr>
        <p:txBody>
          <a:bodyPr wrap="square" lIns="0" tIns="0" rIns="0" bIns="0" rtlCol="0" anchor="ctr"/>
          <a:lstStyle/>
          <a:p>
            <a:pPr marL="0" indent="0" algn="ctr">
              <a:buNone/>
            </a:pPr>
            <a:r>
              <a:rPr lang="en-US" sz="1200" b="1" dirty="0">
                <a:solidFill>
                  <a:srgbClr val="1B2A4A"/>
                </a:solidFill>
                <a:latin typeface="Calibri" pitchFamily="34" charset="0"/>
                <a:ea typeface="Calibri" pitchFamily="34" charset="-122"/>
                <a:cs typeface="Calibri" pitchFamily="34" charset="-120"/>
              </a:rPr>
              <a:t>1</a:t>
            </a:r>
            <a:endParaRPr lang="en-US" sz="1200" dirty="0"/>
          </a:p>
        </p:txBody>
      </p:sp>
      <p:sp>
        <p:nvSpPr>
          <p:cNvPr id="7" name="Shape 5"/>
          <p:cNvSpPr/>
          <p:nvPr/>
        </p:nvSpPr>
        <p:spPr>
          <a:xfrm>
            <a:off x="1115568"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8" name="Text 6"/>
          <p:cNvSpPr txBox="1"/>
          <p:nvPr/>
        </p:nvSpPr>
        <p:spPr>
          <a:xfrm>
            <a:off x="1115568"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2</a:t>
            </a:r>
            <a:endParaRPr lang="en-US" sz="1200" dirty="0"/>
          </a:p>
        </p:txBody>
      </p:sp>
      <p:sp>
        <p:nvSpPr>
          <p:cNvPr id="9" name="Shape 7"/>
          <p:cNvSpPr/>
          <p:nvPr/>
        </p:nvSpPr>
        <p:spPr>
          <a:xfrm>
            <a:off x="1682496"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0" name="Text 8"/>
          <p:cNvSpPr txBox="1"/>
          <p:nvPr/>
        </p:nvSpPr>
        <p:spPr>
          <a:xfrm>
            <a:off x="1682496"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3</a:t>
            </a:r>
            <a:endParaRPr lang="en-US" sz="1200" dirty="0"/>
          </a:p>
        </p:txBody>
      </p:sp>
      <p:sp>
        <p:nvSpPr>
          <p:cNvPr id="11" name="Shape 9"/>
          <p:cNvSpPr/>
          <p:nvPr/>
        </p:nvSpPr>
        <p:spPr>
          <a:xfrm>
            <a:off x="2249424"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2" name="Text 10"/>
          <p:cNvSpPr txBox="1"/>
          <p:nvPr/>
        </p:nvSpPr>
        <p:spPr>
          <a:xfrm>
            <a:off x="2249424"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4</a:t>
            </a:r>
            <a:endParaRPr lang="en-US" sz="1200" dirty="0"/>
          </a:p>
        </p:txBody>
      </p:sp>
      <p:sp>
        <p:nvSpPr>
          <p:cNvPr id="13" name="Shape 11"/>
          <p:cNvSpPr/>
          <p:nvPr/>
        </p:nvSpPr>
        <p:spPr>
          <a:xfrm>
            <a:off x="2816352"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4" name="Text 12"/>
          <p:cNvSpPr txBox="1"/>
          <p:nvPr/>
        </p:nvSpPr>
        <p:spPr>
          <a:xfrm>
            <a:off x="2816352"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5</a:t>
            </a:r>
            <a:endParaRPr lang="en-US" sz="1200" dirty="0"/>
          </a:p>
        </p:txBody>
      </p:sp>
      <p:sp>
        <p:nvSpPr>
          <p:cNvPr id="15" name="Shape 13"/>
          <p:cNvSpPr/>
          <p:nvPr/>
        </p:nvSpPr>
        <p:spPr>
          <a:xfrm>
            <a:off x="3383280"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6" name="Text 14"/>
          <p:cNvSpPr txBox="1"/>
          <p:nvPr/>
        </p:nvSpPr>
        <p:spPr>
          <a:xfrm>
            <a:off x="3383280"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6</a:t>
            </a:r>
            <a:endParaRPr lang="en-US" sz="1200" dirty="0"/>
          </a:p>
        </p:txBody>
      </p:sp>
      <p:sp>
        <p:nvSpPr>
          <p:cNvPr id="17" name="Shape 15"/>
          <p:cNvSpPr/>
          <p:nvPr/>
        </p:nvSpPr>
        <p:spPr>
          <a:xfrm>
            <a:off x="3950208"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8" name="Text 16"/>
          <p:cNvSpPr txBox="1"/>
          <p:nvPr/>
        </p:nvSpPr>
        <p:spPr>
          <a:xfrm>
            <a:off x="3950208"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7</a:t>
            </a:r>
            <a:endParaRPr lang="en-US" sz="1200" dirty="0"/>
          </a:p>
        </p:txBody>
      </p:sp>
      <p:sp>
        <p:nvSpPr>
          <p:cNvPr id="19" name="Text 17"/>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8391AD"/>
                </a:solidFill>
                <a:latin typeface="Calibri" pitchFamily="34" charset="0"/>
                <a:ea typeface="Calibri" pitchFamily="34" charset="-122"/>
                <a:cs typeface="Calibri" pitchFamily="34" charset="-120"/>
              </a:rPr>
              <a:t>3 / 62</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01   HISTORY &amp; PHILOSOPHY</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Born from a Gamblers' Dispute</a:t>
            </a:r>
            <a:endParaRPr lang="en-US" sz="3000" dirty="0"/>
          </a:p>
        </p:txBody>
      </p:sp>
      <p:sp>
        <p:nvSpPr>
          <p:cNvPr id="4" name="Text 2"/>
          <p:cNvSpPr txBox="1"/>
          <p:nvPr/>
        </p:nvSpPr>
        <p:spPr>
          <a:xfrm>
            <a:off x="548640" y="1463040"/>
            <a:ext cx="5760720" cy="4389120"/>
          </a:xfrm>
          <a:prstGeom prst="rect">
            <a:avLst/>
          </a:prstGeom>
          <a:noFill/>
          <a:ln/>
        </p:spPr>
        <p:txBody>
          <a:bodyPr wrap="square" lIns="0" tIns="0" rIns="0" bIns="0" rtlCol="0" anchor="t"/>
          <a:lstStyle/>
          <a:p>
            <a:pPr marL="228600" indent="-228600" algn="l">
              <a:lnSpc>
                <a:spcPct val="105000"/>
              </a:lnSpc>
              <a:spcAft>
                <a:spcPts val="1400"/>
              </a:spcAft>
              <a:buSzPct val="100000"/>
              <a:buChar char="•"/>
            </a:pPr>
            <a:r>
              <a:rPr lang="en-US" sz="1900" dirty="0">
                <a:solidFill>
                  <a:srgbClr val="1E293B"/>
                </a:solidFill>
                <a:latin typeface="Calibri" pitchFamily="34" charset="0"/>
                <a:ea typeface="Calibri" pitchFamily="34" charset="-122"/>
                <a:cs typeface="Calibri" pitchFamily="34" charset="-120"/>
              </a:rPr>
              <a:t>Probability started as a tool for </a:t>
            </a:r>
            <a:r>
              <a:rPr lang="en-US" sz="1900" b="1" dirty="0">
                <a:solidFill>
                  <a:srgbClr val="A6192E"/>
                </a:solidFill>
                <a:latin typeface="Calibri" pitchFamily="34" charset="0"/>
                <a:ea typeface="Calibri" pitchFamily="34" charset="-122"/>
                <a:cs typeface="Calibri" pitchFamily="34" charset="-120"/>
              </a:rPr>
              <a:t>analyzing games of chance</a:t>
            </a:r>
            <a:endParaRPr lang="en-US" sz="1900" dirty="0"/>
          </a:p>
          <a:p>
            <a:pPr marL="228600" indent="-228600" algn="l">
              <a:lnSpc>
                <a:spcPct val="105000"/>
              </a:lnSpc>
              <a:spcAft>
                <a:spcPts val="1400"/>
              </a:spcAft>
              <a:buSzPct val="100000"/>
              <a:buChar char="•"/>
            </a:pPr>
            <a:r>
              <a:rPr lang="en-US" sz="1900" b="1" dirty="0">
                <a:solidFill>
                  <a:srgbClr val="A6192E"/>
                </a:solidFill>
                <a:latin typeface="Calibri" pitchFamily="34" charset="0"/>
                <a:ea typeface="Calibri" pitchFamily="34" charset="-122"/>
                <a:cs typeface="Calibri" pitchFamily="34" charset="-120"/>
              </a:rPr>
              <a:t>1654:</a:t>
            </a:r>
            <a:r>
              <a:rPr lang="en-US" sz="1900" dirty="0">
                <a:solidFill>
                  <a:srgbClr val="1E293B"/>
                </a:solidFill>
                <a:latin typeface="Calibri" pitchFamily="34" charset="0"/>
                <a:ea typeface="Calibri" pitchFamily="34" charset="-122"/>
                <a:cs typeface="Calibri" pitchFamily="34" charset="-120"/>
              </a:rPr>
              <a:t> the Chevalier de Méré brings a gambling puzzle to Blaise </a:t>
            </a:r>
            <a:r>
              <a:rPr lang="en-US" sz="1900" b="1" dirty="0">
                <a:solidFill>
                  <a:srgbClr val="A6192E"/>
                </a:solidFill>
                <a:latin typeface="Calibri" pitchFamily="34" charset="0"/>
                <a:ea typeface="Calibri" pitchFamily="34" charset="-122"/>
                <a:cs typeface="Calibri" pitchFamily="34" charset="-120"/>
              </a:rPr>
              <a:t>Pascal</a:t>
            </a:r>
            <a:r>
              <a:rPr lang="en-US" sz="1900" dirty="0">
                <a:solidFill>
                  <a:srgbClr val="1E293B"/>
                </a:solidFill>
                <a:latin typeface="Calibri" pitchFamily="34" charset="0"/>
                <a:ea typeface="Calibri" pitchFamily="34" charset="-122"/>
                <a:cs typeface="Calibri" pitchFamily="34" charset="-120"/>
              </a:rPr>
              <a:t>; Pascal and Pierre de </a:t>
            </a:r>
            <a:r>
              <a:rPr lang="en-US" sz="1900" b="1" dirty="0">
                <a:solidFill>
                  <a:srgbClr val="A6192E"/>
                </a:solidFill>
                <a:latin typeface="Calibri" pitchFamily="34" charset="0"/>
                <a:ea typeface="Calibri" pitchFamily="34" charset="-122"/>
                <a:cs typeface="Calibri" pitchFamily="34" charset="-120"/>
              </a:rPr>
              <a:t>Fermat</a:t>
            </a:r>
            <a:r>
              <a:rPr lang="en-US" sz="1900" dirty="0">
                <a:solidFill>
                  <a:srgbClr val="1E293B"/>
                </a:solidFill>
                <a:latin typeface="Calibri" pitchFamily="34" charset="0"/>
                <a:ea typeface="Calibri" pitchFamily="34" charset="-122"/>
                <a:cs typeface="Calibri" pitchFamily="34" charset="-120"/>
              </a:rPr>
              <a:t> solve it in their letters</a:t>
            </a:r>
            <a:endParaRPr lang="en-US" sz="1900" dirty="0"/>
          </a:p>
          <a:p>
            <a:pPr marL="228600" indent="-228600" algn="l">
              <a:lnSpc>
                <a:spcPct val="105000"/>
              </a:lnSpc>
              <a:spcAft>
                <a:spcPts val="1400"/>
              </a:spcAft>
              <a:buSzPct val="100000"/>
              <a:buChar char="•"/>
            </a:pPr>
            <a:r>
              <a:rPr lang="en-US" sz="1900" dirty="0">
                <a:solidFill>
                  <a:srgbClr val="1E293B"/>
                </a:solidFill>
                <a:latin typeface="Calibri" pitchFamily="34" charset="0"/>
                <a:ea typeface="Calibri" pitchFamily="34" charset="-122"/>
                <a:cs typeface="Calibri" pitchFamily="34" charset="-120"/>
              </a:rPr>
              <a:t>The “double six” problem: is it a good bet that </a:t>
            </a:r>
            <a:r>
              <a:rPr lang="en-US" sz="1900" b="1" dirty="0">
                <a:solidFill>
                  <a:srgbClr val="A6192E"/>
                </a:solidFill>
                <a:latin typeface="Calibri" pitchFamily="34" charset="0"/>
                <a:ea typeface="Calibri" pitchFamily="34" charset="-122"/>
                <a:cs typeface="Calibri" pitchFamily="34" charset="-120"/>
              </a:rPr>
              <a:t>at least one double six</a:t>
            </a:r>
            <a:r>
              <a:rPr lang="en-US" sz="1900" dirty="0">
                <a:solidFill>
                  <a:srgbClr val="1E293B"/>
                </a:solidFill>
                <a:latin typeface="Calibri" pitchFamily="34" charset="0"/>
                <a:ea typeface="Calibri" pitchFamily="34" charset="-122"/>
                <a:cs typeface="Calibri" pitchFamily="34" charset="-120"/>
              </a:rPr>
              <a:t> appears in </a:t>
            </a:r>
            <a:r>
              <a:rPr lang="en-US" sz="1900" b="1" dirty="0">
                <a:solidFill>
                  <a:srgbClr val="A6192E"/>
                </a:solidFill>
                <a:latin typeface="Calibri" pitchFamily="34" charset="0"/>
                <a:ea typeface="Calibri" pitchFamily="34" charset="-122"/>
                <a:cs typeface="Calibri" pitchFamily="34" charset="-120"/>
              </a:rPr>
              <a:t>24 throws</a:t>
            </a:r>
            <a:r>
              <a:rPr lang="en-US" sz="1900" dirty="0">
                <a:solidFill>
                  <a:srgbClr val="1E293B"/>
                </a:solidFill>
                <a:latin typeface="Calibri" pitchFamily="34" charset="0"/>
                <a:ea typeface="Calibri" pitchFamily="34" charset="-122"/>
                <a:cs typeface="Calibri" pitchFamily="34" charset="-120"/>
              </a:rPr>
              <a:t> of two dice?</a:t>
            </a:r>
            <a:endParaRPr lang="en-US" sz="1900" dirty="0"/>
          </a:p>
          <a:p>
            <a:pPr marL="228600" indent="-228600" algn="l">
              <a:lnSpc>
                <a:spcPct val="105000"/>
              </a:lnSpc>
              <a:spcAft>
                <a:spcPts val="1400"/>
              </a:spcAft>
              <a:buSzPct val="100000"/>
              <a:buChar char="•"/>
            </a:pPr>
            <a:r>
              <a:rPr lang="en-US" sz="1900" b="1" dirty="0">
                <a:solidFill>
                  <a:srgbClr val="A6192E"/>
                </a:solidFill>
                <a:latin typeface="Calibri" pitchFamily="34" charset="0"/>
                <a:ea typeface="Calibri" pitchFamily="34" charset="-122"/>
                <a:cs typeface="Calibri" pitchFamily="34" charset="-120"/>
              </a:rPr>
              <a:t>1657:</a:t>
            </a:r>
            <a:r>
              <a:rPr lang="en-US" sz="1900" dirty="0">
                <a:solidFill>
                  <a:srgbClr val="1E293B"/>
                </a:solidFill>
                <a:latin typeface="Calibri" pitchFamily="34" charset="0"/>
                <a:ea typeface="Calibri" pitchFamily="34" charset="-122"/>
                <a:cs typeface="Calibri" pitchFamily="34" charset="-120"/>
              </a:rPr>
              <a:t> the first book, by Christiaan </a:t>
            </a:r>
            <a:r>
              <a:rPr lang="en-US" sz="1900" b="1" dirty="0">
                <a:solidFill>
                  <a:srgbClr val="A6192E"/>
                </a:solidFill>
                <a:latin typeface="Calibri" pitchFamily="34" charset="0"/>
                <a:ea typeface="Calibri" pitchFamily="34" charset="-122"/>
                <a:cs typeface="Calibri" pitchFamily="34" charset="-120"/>
              </a:rPr>
              <a:t>Huygens</a:t>
            </a:r>
            <a:r>
              <a:rPr lang="en-US" sz="1900" dirty="0">
                <a:solidFill>
                  <a:srgbClr val="1E293B"/>
                </a:solidFill>
                <a:latin typeface="Calibri" pitchFamily="34" charset="0"/>
                <a:ea typeface="Calibri" pitchFamily="34" charset="-122"/>
                <a:cs typeface="Calibri" pitchFamily="34" charset="-120"/>
              </a:rPr>
              <a:t>, </a:t>
            </a:r>
            <a:r>
              <a:rPr lang="en-US" sz="1900" i="1" dirty="0">
                <a:solidFill>
                  <a:srgbClr val="1E293B"/>
                </a:solidFill>
                <a:latin typeface="Calibri" pitchFamily="34" charset="0"/>
                <a:ea typeface="Calibri" pitchFamily="34" charset="-122"/>
                <a:cs typeface="Calibri" pitchFamily="34" charset="-120"/>
              </a:rPr>
              <a:t>De Ratiociniis in Ludo Aleae</a:t>
            </a:r>
            <a:r>
              <a:rPr lang="en-US" sz="1900" dirty="0">
                <a:solidFill>
                  <a:srgbClr val="1E293B"/>
                </a:solidFill>
                <a:latin typeface="Calibri" pitchFamily="34" charset="0"/>
                <a:ea typeface="Calibri" pitchFamily="34" charset="-122"/>
                <a:cs typeface="Calibri" pitchFamily="34" charset="-120"/>
              </a:rPr>
              <a:t> (“On Reasoning in Games of Chance”), in Latin</a:t>
            </a:r>
            <a:endParaRPr lang="en-US" sz="1900" dirty="0"/>
          </a:p>
        </p:txBody>
      </p:sp>
      <p:sp>
        <p:nvSpPr>
          <p:cNvPr id="5" name="Shape 3"/>
          <p:cNvSpPr/>
          <p:nvPr/>
        </p:nvSpPr>
        <p:spPr>
          <a:xfrm>
            <a:off x="6720840" y="1463040"/>
            <a:ext cx="4937760" cy="3017520"/>
          </a:xfrm>
          <a:prstGeom prst="roundRect">
            <a:avLst>
              <a:gd name="adj" fmla="val 2424"/>
            </a:avLst>
          </a:prstGeom>
          <a:solidFill>
            <a:srgbClr val="EDF5F0"/>
          </a:solidFill>
          <a:ln w="12700">
            <a:solidFill>
              <a:srgbClr val="EDF5F0"/>
            </a:solidFill>
            <a:prstDash val="solid"/>
          </a:ln>
        </p:spPr>
        <p:txBody>
          <a:bodyPr/>
          <a:lstStyle/>
          <a:p>
            <a:endParaRPr lang="en-US"/>
          </a:p>
        </p:txBody>
      </p:sp>
      <p:sp>
        <p:nvSpPr>
          <p:cNvPr id="6" name="Text 4"/>
          <p:cNvSpPr txBox="1"/>
          <p:nvPr/>
        </p:nvSpPr>
        <p:spPr>
          <a:xfrm>
            <a:off x="6949440" y="1591056"/>
            <a:ext cx="4480560" cy="274320"/>
          </a:xfrm>
          <a:prstGeom prst="rect">
            <a:avLst/>
          </a:prstGeom>
          <a:noFill/>
          <a:ln/>
        </p:spPr>
        <p:txBody>
          <a:bodyPr wrap="square" lIns="0" tIns="0" rIns="0" bIns="0" rtlCol="0" anchor="ctr"/>
          <a:lstStyle/>
          <a:p>
            <a:pPr marL="0" indent="0">
              <a:buNone/>
            </a:pPr>
            <a:r>
              <a:rPr lang="en-US" sz="1200" b="1" kern="0" spc="150" dirty="0">
                <a:solidFill>
                  <a:srgbClr val="2F6B4F"/>
                </a:solidFill>
                <a:latin typeface="Calibri" pitchFamily="34" charset="0"/>
                <a:ea typeface="Calibri" pitchFamily="34" charset="-122"/>
                <a:cs typeface="Calibri" pitchFamily="34" charset="-120"/>
              </a:rPr>
              <a:t>SOLVING DE MÉRÉ'S PROBLEM</a:t>
            </a:r>
            <a:endParaRPr lang="en-US" sz="1200" dirty="0"/>
          </a:p>
        </p:txBody>
      </p:sp>
      <p:pic>
        <p:nvPicPr>
          <p:cNvPr id="7" name="Image 0" descr="demere"/>
          <p:cNvPicPr>
            <a:picLocks noChangeAspect="1"/>
          </p:cNvPicPr>
          <p:nvPr/>
        </p:nvPicPr>
        <p:blipFill>
          <a:blip r:embed="rId3"/>
          <a:stretch>
            <a:fillRect/>
          </a:stretch>
        </p:blipFill>
        <p:spPr>
          <a:xfrm>
            <a:off x="6949440" y="2075688"/>
            <a:ext cx="4480560" cy="290384"/>
          </a:xfrm>
          <a:prstGeom prst="rect">
            <a:avLst/>
          </a:prstGeom>
        </p:spPr>
      </p:pic>
      <p:pic>
        <p:nvPicPr>
          <p:cNvPr id="8" name="Image 1" descr="demere_n"/>
          <p:cNvPicPr>
            <a:picLocks noChangeAspect="1"/>
          </p:cNvPicPr>
          <p:nvPr/>
        </p:nvPicPr>
        <p:blipFill>
          <a:blip r:embed="rId4"/>
          <a:stretch>
            <a:fillRect/>
          </a:stretch>
        </p:blipFill>
        <p:spPr>
          <a:xfrm>
            <a:off x="6949440" y="2686112"/>
            <a:ext cx="3382366" cy="194767"/>
          </a:xfrm>
          <a:prstGeom prst="rect">
            <a:avLst/>
          </a:prstGeom>
        </p:spPr>
      </p:pic>
      <p:sp>
        <p:nvSpPr>
          <p:cNvPr id="9" name="Text 5"/>
          <p:cNvSpPr txBox="1"/>
          <p:nvPr/>
        </p:nvSpPr>
        <p:spPr>
          <a:xfrm>
            <a:off x="6949440" y="3155200"/>
            <a:ext cx="4480560" cy="731520"/>
          </a:xfrm>
          <a:prstGeom prst="rect">
            <a:avLst/>
          </a:prstGeom>
          <a:noFill/>
          <a:ln/>
        </p:spPr>
        <p:txBody>
          <a:bodyPr wrap="square" lIns="0" tIns="0" rIns="0" bIns="0" rtlCol="0" anchor="t"/>
          <a:lstStyle/>
          <a:p>
            <a:pPr marL="0" indent="0" algn="l">
              <a:lnSpc>
                <a:spcPct val="105000"/>
              </a:lnSpc>
              <a:spcAft>
                <a:spcPts val="800"/>
              </a:spcAft>
              <a:buNone/>
            </a:pPr>
            <a:r>
              <a:rPr lang="en-US" sz="1600" dirty="0">
                <a:solidFill>
                  <a:srgbClr val="1E293B"/>
                </a:solidFill>
                <a:latin typeface="Calibri" pitchFamily="34" charset="0"/>
                <a:ea typeface="Calibri" pitchFamily="34" charset="-122"/>
                <a:cs typeface="Calibri" pitchFamily="34" charset="-120"/>
              </a:rPr>
              <a:t>24 throws is slightly unfavorable; 25 is the break-even point.</a:t>
            </a:r>
            <a:endParaRPr lang="en-US" sz="1600" dirty="0"/>
          </a:p>
        </p:txBody>
      </p:sp>
      <p:sp>
        <p:nvSpPr>
          <p:cNvPr id="11" name="Text 6"/>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4 / 62</a:t>
            </a:r>
            <a:endParaRPr lang="en-US" sz="1100" dirty="0"/>
          </a:p>
        </p:txBody>
      </p:sp>
      <p:sp>
        <p:nvSpPr>
          <p:cNvPr id="12" name="Text 7"/>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01   HISTORY &amp; PHILOSOPHY</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From Games of Chance to a Science</a:t>
            </a:r>
            <a:endParaRPr lang="en-US" sz="3000" dirty="0"/>
          </a:p>
        </p:txBody>
      </p:sp>
      <p:sp>
        <p:nvSpPr>
          <p:cNvPr id="4" name="Shape 2"/>
          <p:cNvSpPr/>
          <p:nvPr/>
        </p:nvSpPr>
        <p:spPr>
          <a:xfrm>
            <a:off x="1371600" y="2788920"/>
            <a:ext cx="9448495" cy="0"/>
          </a:xfrm>
          <a:prstGeom prst="line">
            <a:avLst/>
          </a:prstGeom>
          <a:noFill/>
          <a:ln w="25400">
            <a:solidFill>
              <a:srgbClr val="94A3B8"/>
            </a:solidFill>
            <a:prstDash val="solid"/>
          </a:ln>
        </p:spPr>
        <p:txBody>
          <a:bodyPr/>
          <a:lstStyle/>
          <a:p>
            <a:endParaRPr lang="en-US"/>
          </a:p>
        </p:txBody>
      </p:sp>
      <p:sp>
        <p:nvSpPr>
          <p:cNvPr id="5" name="Shape 3"/>
          <p:cNvSpPr/>
          <p:nvPr/>
        </p:nvSpPr>
        <p:spPr>
          <a:xfrm>
            <a:off x="1252728" y="2670048"/>
            <a:ext cx="237744" cy="237744"/>
          </a:xfrm>
          <a:prstGeom prst="ellipse">
            <a:avLst/>
          </a:prstGeom>
          <a:solidFill>
            <a:srgbClr val="1B2A4A"/>
          </a:solidFill>
          <a:ln w="25400">
            <a:solidFill>
              <a:srgbClr val="FFFFFF"/>
            </a:solidFill>
            <a:prstDash val="solid"/>
          </a:ln>
        </p:spPr>
        <p:txBody>
          <a:bodyPr/>
          <a:lstStyle/>
          <a:p>
            <a:endParaRPr lang="en-US"/>
          </a:p>
        </p:txBody>
      </p:sp>
      <p:sp>
        <p:nvSpPr>
          <p:cNvPr id="6" name="Text 4"/>
          <p:cNvSpPr txBox="1"/>
          <p:nvPr/>
        </p:nvSpPr>
        <p:spPr>
          <a:xfrm>
            <a:off x="457200" y="1920240"/>
            <a:ext cx="1828800" cy="548640"/>
          </a:xfrm>
          <a:prstGeom prst="rect">
            <a:avLst/>
          </a:prstGeom>
          <a:noFill/>
          <a:ln/>
        </p:spPr>
        <p:txBody>
          <a:bodyPr wrap="square" lIns="0" tIns="0" rIns="0" bIns="0" rtlCol="0" anchor="ctr"/>
          <a:lstStyle/>
          <a:p>
            <a:pPr marL="0" indent="0" algn="ctr">
              <a:buNone/>
            </a:pPr>
            <a:r>
              <a:rPr lang="en-US" sz="2600" b="1" dirty="0">
                <a:solidFill>
                  <a:srgbClr val="1B2A4A"/>
                </a:solidFill>
                <a:latin typeface="Cambria" pitchFamily="34" charset="0"/>
                <a:ea typeface="Cambria" pitchFamily="34" charset="-122"/>
                <a:cs typeface="Cambria" pitchFamily="34" charset="-120"/>
              </a:rPr>
              <a:t>1654</a:t>
            </a:r>
            <a:endParaRPr lang="en-US" sz="2600" dirty="0"/>
          </a:p>
        </p:txBody>
      </p:sp>
      <p:sp>
        <p:nvSpPr>
          <p:cNvPr id="7" name="Text 5"/>
          <p:cNvSpPr txBox="1"/>
          <p:nvPr/>
        </p:nvSpPr>
        <p:spPr>
          <a:xfrm>
            <a:off x="457200" y="3063240"/>
            <a:ext cx="1828800" cy="365760"/>
          </a:xfrm>
          <a:prstGeom prst="rect">
            <a:avLst/>
          </a:prstGeom>
          <a:noFill/>
          <a:ln/>
        </p:spPr>
        <p:txBody>
          <a:bodyPr wrap="square" lIns="0" tIns="0" rIns="0" bIns="0" rtlCol="0" anchor="ctr"/>
          <a:lstStyle/>
          <a:p>
            <a:pPr marL="0" indent="0" algn="ctr">
              <a:buNone/>
            </a:pPr>
            <a:r>
              <a:rPr lang="en-US" sz="1600" b="1" dirty="0">
                <a:solidFill>
                  <a:srgbClr val="1E293B"/>
                </a:solidFill>
                <a:latin typeface="Calibri" pitchFamily="34" charset="0"/>
                <a:ea typeface="Calibri" pitchFamily="34" charset="-122"/>
                <a:cs typeface="Calibri" pitchFamily="34" charset="-120"/>
              </a:rPr>
              <a:t>Pascal &amp; Fermat</a:t>
            </a:r>
            <a:endParaRPr lang="en-US" sz="1600" dirty="0"/>
          </a:p>
        </p:txBody>
      </p:sp>
      <p:sp>
        <p:nvSpPr>
          <p:cNvPr id="8" name="Text 6"/>
          <p:cNvSpPr txBox="1"/>
          <p:nvPr/>
        </p:nvSpPr>
        <p:spPr>
          <a:xfrm>
            <a:off x="457200" y="3429000"/>
            <a:ext cx="1828800" cy="822960"/>
          </a:xfrm>
          <a:prstGeom prst="rect">
            <a:avLst/>
          </a:prstGeom>
          <a:noFill/>
          <a:ln/>
        </p:spPr>
        <p:txBody>
          <a:bodyPr wrap="square" lIns="0" tIns="0" rIns="0" bIns="0" rtlCol="0" anchor="t"/>
          <a:lstStyle/>
          <a:p>
            <a:pPr marL="0" indent="0" algn="ctr">
              <a:buNone/>
            </a:pPr>
            <a:r>
              <a:rPr lang="en-US" sz="1350" dirty="0">
                <a:solidFill>
                  <a:srgbClr val="475569"/>
                </a:solidFill>
                <a:latin typeface="Calibri" pitchFamily="34" charset="0"/>
                <a:ea typeface="Calibri" pitchFamily="34" charset="-122"/>
                <a:cs typeface="Calibri" pitchFamily="34" charset="-120"/>
              </a:rPr>
              <a:t>Letters on games of chance</a:t>
            </a:r>
            <a:endParaRPr lang="en-US" sz="1350" dirty="0"/>
          </a:p>
        </p:txBody>
      </p:sp>
      <p:sp>
        <p:nvSpPr>
          <p:cNvPr id="9" name="Shape 7"/>
          <p:cNvSpPr/>
          <p:nvPr/>
        </p:nvSpPr>
        <p:spPr>
          <a:xfrm>
            <a:off x="3142427" y="2670048"/>
            <a:ext cx="237744" cy="237744"/>
          </a:xfrm>
          <a:prstGeom prst="ellipse">
            <a:avLst/>
          </a:prstGeom>
          <a:solidFill>
            <a:srgbClr val="1B2A4A"/>
          </a:solidFill>
          <a:ln w="25400">
            <a:solidFill>
              <a:srgbClr val="FFFFFF"/>
            </a:solidFill>
            <a:prstDash val="solid"/>
          </a:ln>
        </p:spPr>
        <p:txBody>
          <a:bodyPr/>
          <a:lstStyle/>
          <a:p>
            <a:endParaRPr lang="en-US"/>
          </a:p>
        </p:txBody>
      </p:sp>
      <p:sp>
        <p:nvSpPr>
          <p:cNvPr id="10" name="Text 8"/>
          <p:cNvSpPr txBox="1"/>
          <p:nvPr/>
        </p:nvSpPr>
        <p:spPr>
          <a:xfrm>
            <a:off x="2346899" y="1920240"/>
            <a:ext cx="1828800" cy="548640"/>
          </a:xfrm>
          <a:prstGeom prst="rect">
            <a:avLst/>
          </a:prstGeom>
          <a:noFill/>
          <a:ln/>
        </p:spPr>
        <p:txBody>
          <a:bodyPr wrap="square" lIns="0" tIns="0" rIns="0" bIns="0" rtlCol="0" anchor="ctr"/>
          <a:lstStyle/>
          <a:p>
            <a:pPr marL="0" indent="0" algn="ctr">
              <a:buNone/>
            </a:pPr>
            <a:r>
              <a:rPr lang="en-US" sz="2600" b="1" dirty="0">
                <a:solidFill>
                  <a:srgbClr val="1B2A4A"/>
                </a:solidFill>
                <a:latin typeface="Cambria" pitchFamily="34" charset="0"/>
                <a:ea typeface="Cambria" pitchFamily="34" charset="-122"/>
                <a:cs typeface="Cambria" pitchFamily="34" charset="-120"/>
              </a:rPr>
              <a:t>1657</a:t>
            </a:r>
            <a:endParaRPr lang="en-US" sz="2600" dirty="0"/>
          </a:p>
        </p:txBody>
      </p:sp>
      <p:sp>
        <p:nvSpPr>
          <p:cNvPr id="11" name="Text 9"/>
          <p:cNvSpPr txBox="1"/>
          <p:nvPr/>
        </p:nvSpPr>
        <p:spPr>
          <a:xfrm>
            <a:off x="2346899" y="3063240"/>
            <a:ext cx="1828800" cy="365760"/>
          </a:xfrm>
          <a:prstGeom prst="rect">
            <a:avLst/>
          </a:prstGeom>
          <a:noFill/>
          <a:ln/>
        </p:spPr>
        <p:txBody>
          <a:bodyPr wrap="square" lIns="0" tIns="0" rIns="0" bIns="0" rtlCol="0" anchor="ctr"/>
          <a:lstStyle/>
          <a:p>
            <a:pPr marL="0" indent="0" algn="ctr">
              <a:buNone/>
            </a:pPr>
            <a:r>
              <a:rPr lang="en-US" sz="1600" b="1" dirty="0">
                <a:solidFill>
                  <a:srgbClr val="1E293B"/>
                </a:solidFill>
                <a:latin typeface="Calibri" pitchFamily="34" charset="0"/>
                <a:ea typeface="Calibri" pitchFamily="34" charset="-122"/>
                <a:cs typeface="Calibri" pitchFamily="34" charset="-120"/>
              </a:rPr>
              <a:t>C. Huygens</a:t>
            </a:r>
            <a:endParaRPr lang="en-US" sz="1600" dirty="0"/>
          </a:p>
        </p:txBody>
      </p:sp>
      <p:sp>
        <p:nvSpPr>
          <p:cNvPr id="12" name="Text 10"/>
          <p:cNvSpPr txBox="1"/>
          <p:nvPr/>
        </p:nvSpPr>
        <p:spPr>
          <a:xfrm>
            <a:off x="2346899" y="3429000"/>
            <a:ext cx="1828800" cy="822960"/>
          </a:xfrm>
          <a:prstGeom prst="rect">
            <a:avLst/>
          </a:prstGeom>
          <a:noFill/>
          <a:ln/>
        </p:spPr>
        <p:txBody>
          <a:bodyPr wrap="square" lIns="0" tIns="0" rIns="0" bIns="0" rtlCol="0" anchor="t"/>
          <a:lstStyle/>
          <a:p>
            <a:pPr marL="0" indent="0" algn="ctr">
              <a:buNone/>
            </a:pPr>
            <a:r>
              <a:rPr lang="en-US" sz="1350" dirty="0">
                <a:solidFill>
                  <a:srgbClr val="475569"/>
                </a:solidFill>
                <a:latin typeface="Calibri" pitchFamily="34" charset="0"/>
                <a:ea typeface="Calibri" pitchFamily="34" charset="-122"/>
                <a:cs typeface="Calibri" pitchFamily="34" charset="-120"/>
              </a:rPr>
              <a:t>First book on probability</a:t>
            </a:r>
            <a:endParaRPr lang="en-US" sz="1350" dirty="0"/>
          </a:p>
        </p:txBody>
      </p:sp>
      <p:sp>
        <p:nvSpPr>
          <p:cNvPr id="13" name="Shape 11"/>
          <p:cNvSpPr/>
          <p:nvPr/>
        </p:nvSpPr>
        <p:spPr>
          <a:xfrm>
            <a:off x="5032126" y="2670048"/>
            <a:ext cx="237744" cy="237744"/>
          </a:xfrm>
          <a:prstGeom prst="ellipse">
            <a:avLst/>
          </a:prstGeom>
          <a:solidFill>
            <a:srgbClr val="1B2A4A"/>
          </a:solidFill>
          <a:ln w="25400">
            <a:solidFill>
              <a:srgbClr val="FFFFFF"/>
            </a:solidFill>
            <a:prstDash val="solid"/>
          </a:ln>
        </p:spPr>
        <p:txBody>
          <a:bodyPr/>
          <a:lstStyle/>
          <a:p>
            <a:endParaRPr lang="en-US"/>
          </a:p>
        </p:txBody>
      </p:sp>
      <p:sp>
        <p:nvSpPr>
          <p:cNvPr id="14" name="Text 12"/>
          <p:cNvSpPr txBox="1"/>
          <p:nvPr/>
        </p:nvSpPr>
        <p:spPr>
          <a:xfrm>
            <a:off x="4236598" y="1920240"/>
            <a:ext cx="1828800" cy="548640"/>
          </a:xfrm>
          <a:prstGeom prst="rect">
            <a:avLst/>
          </a:prstGeom>
          <a:noFill/>
          <a:ln/>
        </p:spPr>
        <p:txBody>
          <a:bodyPr wrap="square" lIns="0" tIns="0" rIns="0" bIns="0" rtlCol="0" anchor="ctr"/>
          <a:lstStyle/>
          <a:p>
            <a:pPr marL="0" indent="0" algn="ctr">
              <a:buNone/>
            </a:pPr>
            <a:r>
              <a:rPr lang="en-US" sz="2600" b="1" dirty="0">
                <a:solidFill>
                  <a:srgbClr val="1B2A4A"/>
                </a:solidFill>
                <a:latin typeface="Cambria" pitchFamily="34" charset="0"/>
                <a:ea typeface="Cambria" pitchFamily="34" charset="-122"/>
                <a:cs typeface="Cambria" pitchFamily="34" charset="-120"/>
              </a:rPr>
              <a:t>1713</a:t>
            </a:r>
            <a:endParaRPr lang="en-US" sz="2600" dirty="0"/>
          </a:p>
        </p:txBody>
      </p:sp>
      <p:sp>
        <p:nvSpPr>
          <p:cNvPr id="15" name="Text 13"/>
          <p:cNvSpPr txBox="1"/>
          <p:nvPr/>
        </p:nvSpPr>
        <p:spPr>
          <a:xfrm>
            <a:off x="4236598" y="3063240"/>
            <a:ext cx="1828800" cy="365760"/>
          </a:xfrm>
          <a:prstGeom prst="rect">
            <a:avLst/>
          </a:prstGeom>
          <a:noFill/>
          <a:ln/>
        </p:spPr>
        <p:txBody>
          <a:bodyPr wrap="square" lIns="0" tIns="0" rIns="0" bIns="0" rtlCol="0" anchor="ctr"/>
          <a:lstStyle/>
          <a:p>
            <a:pPr marL="0" indent="0" algn="ctr">
              <a:buNone/>
            </a:pPr>
            <a:r>
              <a:rPr lang="en-US" sz="1600" b="1" dirty="0">
                <a:solidFill>
                  <a:srgbClr val="1E293B"/>
                </a:solidFill>
                <a:latin typeface="Calibri" pitchFamily="34" charset="0"/>
                <a:ea typeface="Calibri" pitchFamily="34" charset="-122"/>
                <a:cs typeface="Calibri" pitchFamily="34" charset="-120"/>
              </a:rPr>
              <a:t>J. Bernoulli</a:t>
            </a:r>
            <a:endParaRPr lang="en-US" sz="1600" dirty="0"/>
          </a:p>
        </p:txBody>
      </p:sp>
      <p:sp>
        <p:nvSpPr>
          <p:cNvPr id="16" name="Text 14"/>
          <p:cNvSpPr txBox="1"/>
          <p:nvPr/>
        </p:nvSpPr>
        <p:spPr>
          <a:xfrm>
            <a:off x="4236598" y="3429000"/>
            <a:ext cx="1828800" cy="822960"/>
          </a:xfrm>
          <a:prstGeom prst="rect">
            <a:avLst/>
          </a:prstGeom>
          <a:noFill/>
          <a:ln/>
        </p:spPr>
        <p:txBody>
          <a:bodyPr wrap="square" lIns="0" tIns="0" rIns="0" bIns="0" rtlCol="0" anchor="t"/>
          <a:lstStyle/>
          <a:p>
            <a:pPr marL="0" indent="0" algn="ctr">
              <a:buNone/>
            </a:pPr>
            <a:r>
              <a:rPr lang="en-US" sz="1350" dirty="0">
                <a:solidFill>
                  <a:srgbClr val="475569"/>
                </a:solidFill>
                <a:latin typeface="Calibri" pitchFamily="34" charset="0"/>
                <a:ea typeface="Calibri" pitchFamily="34" charset="-122"/>
                <a:cs typeface="Calibri" pitchFamily="34" charset="-120"/>
              </a:rPr>
              <a:t>Ars Conjectandi: first law of large numbers</a:t>
            </a:r>
            <a:endParaRPr lang="en-US" sz="1350" dirty="0"/>
          </a:p>
        </p:txBody>
      </p:sp>
      <p:sp>
        <p:nvSpPr>
          <p:cNvPr id="17" name="Shape 15"/>
          <p:cNvSpPr/>
          <p:nvPr/>
        </p:nvSpPr>
        <p:spPr>
          <a:xfrm>
            <a:off x="6921825" y="2670048"/>
            <a:ext cx="237744" cy="237744"/>
          </a:xfrm>
          <a:prstGeom prst="ellipse">
            <a:avLst/>
          </a:prstGeom>
          <a:solidFill>
            <a:srgbClr val="1B2A4A"/>
          </a:solidFill>
          <a:ln w="25400">
            <a:solidFill>
              <a:srgbClr val="FFFFFF"/>
            </a:solidFill>
            <a:prstDash val="solid"/>
          </a:ln>
        </p:spPr>
        <p:txBody>
          <a:bodyPr/>
          <a:lstStyle/>
          <a:p>
            <a:endParaRPr lang="en-US"/>
          </a:p>
        </p:txBody>
      </p:sp>
      <p:sp>
        <p:nvSpPr>
          <p:cNvPr id="18" name="Text 16"/>
          <p:cNvSpPr txBox="1"/>
          <p:nvPr/>
        </p:nvSpPr>
        <p:spPr>
          <a:xfrm>
            <a:off x="6126297" y="1920240"/>
            <a:ext cx="1828800" cy="548640"/>
          </a:xfrm>
          <a:prstGeom prst="rect">
            <a:avLst/>
          </a:prstGeom>
          <a:noFill/>
          <a:ln/>
        </p:spPr>
        <p:txBody>
          <a:bodyPr wrap="square" lIns="0" tIns="0" rIns="0" bIns="0" rtlCol="0" anchor="ctr"/>
          <a:lstStyle/>
          <a:p>
            <a:pPr marL="0" indent="0" algn="ctr">
              <a:buNone/>
            </a:pPr>
            <a:r>
              <a:rPr lang="en-US" sz="2600" b="1" dirty="0">
                <a:solidFill>
                  <a:srgbClr val="1B2A4A"/>
                </a:solidFill>
                <a:latin typeface="Cambria" pitchFamily="34" charset="0"/>
                <a:ea typeface="Cambria" pitchFamily="34" charset="-122"/>
                <a:cs typeface="Cambria" pitchFamily="34" charset="-120"/>
              </a:rPr>
              <a:t>1718</a:t>
            </a:r>
            <a:endParaRPr lang="en-US" sz="2600" dirty="0"/>
          </a:p>
        </p:txBody>
      </p:sp>
      <p:sp>
        <p:nvSpPr>
          <p:cNvPr id="19" name="Text 17"/>
          <p:cNvSpPr txBox="1"/>
          <p:nvPr/>
        </p:nvSpPr>
        <p:spPr>
          <a:xfrm>
            <a:off x="6126297" y="3063240"/>
            <a:ext cx="1828800" cy="365760"/>
          </a:xfrm>
          <a:prstGeom prst="rect">
            <a:avLst/>
          </a:prstGeom>
          <a:noFill/>
          <a:ln/>
        </p:spPr>
        <p:txBody>
          <a:bodyPr wrap="square" lIns="0" tIns="0" rIns="0" bIns="0" rtlCol="0" anchor="ctr"/>
          <a:lstStyle/>
          <a:p>
            <a:pPr marL="0" indent="0" algn="ctr">
              <a:buNone/>
            </a:pPr>
            <a:r>
              <a:rPr lang="en-US" sz="1600" b="1" dirty="0">
                <a:solidFill>
                  <a:srgbClr val="1E293B"/>
                </a:solidFill>
                <a:latin typeface="Calibri" pitchFamily="34" charset="0"/>
                <a:ea typeface="Calibri" pitchFamily="34" charset="-122"/>
                <a:cs typeface="Calibri" pitchFamily="34" charset="-120"/>
              </a:rPr>
              <a:t>A. De Moivre</a:t>
            </a:r>
            <a:endParaRPr lang="en-US" sz="1600" dirty="0"/>
          </a:p>
        </p:txBody>
      </p:sp>
      <p:sp>
        <p:nvSpPr>
          <p:cNvPr id="20" name="Text 18"/>
          <p:cNvSpPr txBox="1"/>
          <p:nvPr/>
        </p:nvSpPr>
        <p:spPr>
          <a:xfrm>
            <a:off x="6126297" y="3429000"/>
            <a:ext cx="1828800" cy="822960"/>
          </a:xfrm>
          <a:prstGeom prst="rect">
            <a:avLst/>
          </a:prstGeom>
          <a:noFill/>
          <a:ln/>
        </p:spPr>
        <p:txBody>
          <a:bodyPr wrap="square" lIns="0" tIns="0" rIns="0" bIns="0" rtlCol="0" anchor="t"/>
          <a:lstStyle/>
          <a:p>
            <a:pPr marL="0" indent="0" algn="ctr">
              <a:buNone/>
            </a:pPr>
            <a:r>
              <a:rPr lang="en-US" sz="1350" dirty="0">
                <a:solidFill>
                  <a:srgbClr val="475569"/>
                </a:solidFill>
                <a:latin typeface="Calibri" pitchFamily="34" charset="0"/>
                <a:ea typeface="Calibri" pitchFamily="34" charset="-122"/>
                <a:cs typeface="Calibri" pitchFamily="34" charset="-120"/>
              </a:rPr>
              <a:t>The Doctrine of Chances; normal approximation (1733)</a:t>
            </a:r>
            <a:endParaRPr lang="en-US" sz="1350" dirty="0"/>
          </a:p>
        </p:txBody>
      </p:sp>
      <p:sp>
        <p:nvSpPr>
          <p:cNvPr id="21" name="Shape 19"/>
          <p:cNvSpPr/>
          <p:nvPr/>
        </p:nvSpPr>
        <p:spPr>
          <a:xfrm>
            <a:off x="8811524" y="2670048"/>
            <a:ext cx="237744" cy="237744"/>
          </a:xfrm>
          <a:prstGeom prst="ellipse">
            <a:avLst/>
          </a:prstGeom>
          <a:solidFill>
            <a:srgbClr val="1B2A4A"/>
          </a:solidFill>
          <a:ln w="25400">
            <a:solidFill>
              <a:srgbClr val="FFFFFF"/>
            </a:solidFill>
            <a:prstDash val="solid"/>
          </a:ln>
        </p:spPr>
        <p:txBody>
          <a:bodyPr/>
          <a:lstStyle/>
          <a:p>
            <a:endParaRPr lang="en-US"/>
          </a:p>
        </p:txBody>
      </p:sp>
      <p:sp>
        <p:nvSpPr>
          <p:cNvPr id="22" name="Text 20"/>
          <p:cNvSpPr txBox="1"/>
          <p:nvPr/>
        </p:nvSpPr>
        <p:spPr>
          <a:xfrm>
            <a:off x="8015996" y="1920240"/>
            <a:ext cx="1828800" cy="548640"/>
          </a:xfrm>
          <a:prstGeom prst="rect">
            <a:avLst/>
          </a:prstGeom>
          <a:noFill/>
          <a:ln/>
        </p:spPr>
        <p:txBody>
          <a:bodyPr wrap="square" lIns="0" tIns="0" rIns="0" bIns="0" rtlCol="0" anchor="ctr"/>
          <a:lstStyle/>
          <a:p>
            <a:pPr marL="0" indent="0" algn="ctr">
              <a:buNone/>
            </a:pPr>
            <a:r>
              <a:rPr lang="en-US" sz="2600" b="1" dirty="0">
                <a:solidFill>
                  <a:srgbClr val="1B2A4A"/>
                </a:solidFill>
                <a:latin typeface="Cambria" pitchFamily="34" charset="0"/>
                <a:ea typeface="Cambria" pitchFamily="34" charset="-122"/>
                <a:cs typeface="Cambria" pitchFamily="34" charset="-120"/>
              </a:rPr>
              <a:t>1812</a:t>
            </a:r>
            <a:endParaRPr lang="en-US" sz="2600" dirty="0"/>
          </a:p>
        </p:txBody>
      </p:sp>
      <p:sp>
        <p:nvSpPr>
          <p:cNvPr id="23" name="Text 21"/>
          <p:cNvSpPr txBox="1"/>
          <p:nvPr/>
        </p:nvSpPr>
        <p:spPr>
          <a:xfrm>
            <a:off x="8015996" y="3063240"/>
            <a:ext cx="1828800" cy="365760"/>
          </a:xfrm>
          <a:prstGeom prst="rect">
            <a:avLst/>
          </a:prstGeom>
          <a:noFill/>
          <a:ln/>
        </p:spPr>
        <p:txBody>
          <a:bodyPr wrap="square" lIns="0" tIns="0" rIns="0" bIns="0" rtlCol="0" anchor="ctr"/>
          <a:lstStyle/>
          <a:p>
            <a:pPr marL="0" indent="0" algn="ctr">
              <a:buNone/>
            </a:pPr>
            <a:r>
              <a:rPr lang="en-US" sz="1600" b="1" dirty="0">
                <a:solidFill>
                  <a:srgbClr val="1E293B"/>
                </a:solidFill>
                <a:latin typeface="Calibri" pitchFamily="34" charset="0"/>
                <a:ea typeface="Calibri" pitchFamily="34" charset="-122"/>
                <a:cs typeface="Calibri" pitchFamily="34" charset="-120"/>
              </a:rPr>
              <a:t>P. Laplace</a:t>
            </a:r>
            <a:endParaRPr lang="en-US" sz="1600" dirty="0"/>
          </a:p>
        </p:txBody>
      </p:sp>
      <p:sp>
        <p:nvSpPr>
          <p:cNvPr id="24" name="Text 22"/>
          <p:cNvSpPr txBox="1"/>
          <p:nvPr/>
        </p:nvSpPr>
        <p:spPr>
          <a:xfrm>
            <a:off x="8015996" y="3429000"/>
            <a:ext cx="1828800" cy="822960"/>
          </a:xfrm>
          <a:prstGeom prst="rect">
            <a:avLst/>
          </a:prstGeom>
          <a:noFill/>
          <a:ln/>
        </p:spPr>
        <p:txBody>
          <a:bodyPr wrap="square" lIns="0" tIns="0" rIns="0" bIns="0" rtlCol="0" anchor="t"/>
          <a:lstStyle/>
          <a:p>
            <a:pPr marL="0" indent="0" algn="ctr">
              <a:buNone/>
            </a:pPr>
            <a:r>
              <a:rPr lang="en-US" sz="1350" dirty="0">
                <a:solidFill>
                  <a:srgbClr val="475569"/>
                </a:solidFill>
                <a:latin typeface="Calibri" pitchFamily="34" charset="0"/>
                <a:ea typeface="Calibri" pitchFamily="34" charset="-122"/>
                <a:cs typeface="Calibri" pitchFamily="34" charset="-120"/>
              </a:rPr>
              <a:t>Théorie Analytique des Probabilités</a:t>
            </a:r>
            <a:endParaRPr lang="en-US" sz="1350" dirty="0"/>
          </a:p>
        </p:txBody>
      </p:sp>
      <p:sp>
        <p:nvSpPr>
          <p:cNvPr id="25" name="Shape 23"/>
          <p:cNvSpPr/>
          <p:nvPr/>
        </p:nvSpPr>
        <p:spPr>
          <a:xfrm>
            <a:off x="10701223" y="2670048"/>
            <a:ext cx="237744" cy="237744"/>
          </a:xfrm>
          <a:prstGeom prst="ellipse">
            <a:avLst/>
          </a:prstGeom>
          <a:solidFill>
            <a:srgbClr val="A6192E"/>
          </a:solidFill>
          <a:ln w="25400">
            <a:solidFill>
              <a:srgbClr val="FFFFFF"/>
            </a:solidFill>
            <a:prstDash val="solid"/>
          </a:ln>
        </p:spPr>
        <p:txBody>
          <a:bodyPr/>
          <a:lstStyle/>
          <a:p>
            <a:endParaRPr lang="en-US"/>
          </a:p>
        </p:txBody>
      </p:sp>
      <p:sp>
        <p:nvSpPr>
          <p:cNvPr id="26" name="Text 24"/>
          <p:cNvSpPr txBox="1"/>
          <p:nvPr/>
        </p:nvSpPr>
        <p:spPr>
          <a:xfrm>
            <a:off x="9905695" y="1920240"/>
            <a:ext cx="1828800" cy="548640"/>
          </a:xfrm>
          <a:prstGeom prst="rect">
            <a:avLst/>
          </a:prstGeom>
          <a:noFill/>
          <a:ln/>
        </p:spPr>
        <p:txBody>
          <a:bodyPr wrap="square" lIns="0" tIns="0" rIns="0" bIns="0" rtlCol="0" anchor="ctr"/>
          <a:lstStyle/>
          <a:p>
            <a:pPr marL="0" indent="0" algn="ctr">
              <a:buNone/>
            </a:pPr>
            <a:r>
              <a:rPr lang="en-US" sz="2600" b="1" dirty="0">
                <a:solidFill>
                  <a:srgbClr val="A6192E"/>
                </a:solidFill>
                <a:latin typeface="Cambria" pitchFamily="34" charset="0"/>
                <a:ea typeface="Cambria" pitchFamily="34" charset="-122"/>
                <a:cs typeface="Cambria" pitchFamily="34" charset="-120"/>
              </a:rPr>
              <a:t>1933</a:t>
            </a:r>
            <a:endParaRPr lang="en-US" sz="2600" dirty="0"/>
          </a:p>
        </p:txBody>
      </p:sp>
      <p:sp>
        <p:nvSpPr>
          <p:cNvPr id="27" name="Text 25"/>
          <p:cNvSpPr txBox="1"/>
          <p:nvPr/>
        </p:nvSpPr>
        <p:spPr>
          <a:xfrm>
            <a:off x="9905695" y="3063240"/>
            <a:ext cx="1828800" cy="365760"/>
          </a:xfrm>
          <a:prstGeom prst="rect">
            <a:avLst/>
          </a:prstGeom>
          <a:noFill/>
          <a:ln/>
        </p:spPr>
        <p:txBody>
          <a:bodyPr wrap="square" lIns="0" tIns="0" rIns="0" bIns="0" rtlCol="0" anchor="ctr"/>
          <a:lstStyle/>
          <a:p>
            <a:pPr marL="0" indent="0" algn="ctr">
              <a:buNone/>
            </a:pPr>
            <a:r>
              <a:rPr lang="en-US" sz="1600" b="1" dirty="0">
                <a:solidFill>
                  <a:srgbClr val="1E293B"/>
                </a:solidFill>
                <a:latin typeface="Calibri" pitchFamily="34" charset="0"/>
                <a:ea typeface="Calibri" pitchFamily="34" charset="-122"/>
                <a:cs typeface="Calibri" pitchFamily="34" charset="-120"/>
              </a:rPr>
              <a:t>A. Kolmogorov</a:t>
            </a:r>
            <a:endParaRPr lang="en-US" sz="1600" dirty="0"/>
          </a:p>
        </p:txBody>
      </p:sp>
      <p:sp>
        <p:nvSpPr>
          <p:cNvPr id="28" name="Text 26"/>
          <p:cNvSpPr txBox="1"/>
          <p:nvPr/>
        </p:nvSpPr>
        <p:spPr>
          <a:xfrm>
            <a:off x="9905695" y="3429000"/>
            <a:ext cx="1828800" cy="822960"/>
          </a:xfrm>
          <a:prstGeom prst="rect">
            <a:avLst/>
          </a:prstGeom>
          <a:noFill/>
          <a:ln/>
        </p:spPr>
        <p:txBody>
          <a:bodyPr wrap="square" lIns="0" tIns="0" rIns="0" bIns="0" rtlCol="0" anchor="t"/>
          <a:lstStyle/>
          <a:p>
            <a:pPr marL="0" indent="0" algn="ctr">
              <a:buNone/>
            </a:pPr>
            <a:r>
              <a:rPr lang="en-US" sz="1350" dirty="0">
                <a:solidFill>
                  <a:srgbClr val="475569"/>
                </a:solidFill>
                <a:latin typeface="Calibri" pitchFamily="34" charset="0"/>
                <a:ea typeface="Calibri" pitchFamily="34" charset="-122"/>
                <a:cs typeface="Calibri" pitchFamily="34" charset="-120"/>
              </a:rPr>
              <a:t>Axiomatic foundations</a:t>
            </a:r>
            <a:endParaRPr lang="en-US" sz="1350" dirty="0"/>
          </a:p>
        </p:txBody>
      </p:sp>
      <p:sp>
        <p:nvSpPr>
          <p:cNvPr id="29" name="Shape 27"/>
          <p:cNvSpPr/>
          <p:nvPr/>
        </p:nvSpPr>
        <p:spPr>
          <a:xfrm>
            <a:off x="548640" y="4709160"/>
            <a:ext cx="11094415" cy="1325880"/>
          </a:xfrm>
          <a:prstGeom prst="roundRect">
            <a:avLst>
              <a:gd name="adj" fmla="val 5517"/>
            </a:avLst>
          </a:prstGeom>
          <a:solidFill>
            <a:srgbClr val="F1F5F9"/>
          </a:solidFill>
          <a:ln w="12700">
            <a:solidFill>
              <a:srgbClr val="F1F5F9"/>
            </a:solidFill>
            <a:prstDash val="solid"/>
          </a:ln>
        </p:spPr>
        <p:txBody>
          <a:bodyPr/>
          <a:lstStyle/>
          <a:p>
            <a:endParaRPr lang="en-US"/>
          </a:p>
        </p:txBody>
      </p:sp>
      <p:sp>
        <p:nvSpPr>
          <p:cNvPr id="30" name="Text 28"/>
          <p:cNvSpPr txBox="1"/>
          <p:nvPr/>
        </p:nvSpPr>
        <p:spPr>
          <a:xfrm>
            <a:off x="777240" y="4837176"/>
            <a:ext cx="10637215" cy="274320"/>
          </a:xfrm>
          <a:prstGeom prst="rect">
            <a:avLst/>
          </a:prstGeom>
          <a:noFill/>
          <a:ln/>
        </p:spPr>
        <p:txBody>
          <a:bodyPr wrap="square" lIns="0" tIns="0" rIns="0" bIns="0" rtlCol="0" anchor="ctr"/>
          <a:lstStyle/>
          <a:p>
            <a:pPr marL="0" indent="0">
              <a:buNone/>
            </a:pPr>
            <a:r>
              <a:rPr lang="en-US" sz="1200" b="1" kern="0" spc="150" dirty="0">
                <a:solidFill>
                  <a:srgbClr val="64748B"/>
                </a:solidFill>
                <a:latin typeface="Calibri" pitchFamily="34" charset="0"/>
                <a:ea typeface="Calibri" pitchFamily="34" charset="-122"/>
                <a:cs typeface="Calibri" pitchFamily="34" charset="-120"/>
              </a:rPr>
              <a:t>A RENAISSANCE</a:t>
            </a:r>
            <a:endParaRPr lang="en-US" sz="1200" dirty="0"/>
          </a:p>
        </p:txBody>
      </p:sp>
      <p:sp>
        <p:nvSpPr>
          <p:cNvPr id="31" name="Text 29"/>
          <p:cNvSpPr txBox="1"/>
          <p:nvPr/>
        </p:nvSpPr>
        <p:spPr>
          <a:xfrm>
            <a:off x="777240" y="5184648"/>
            <a:ext cx="10637215" cy="731520"/>
          </a:xfrm>
          <a:prstGeom prst="rect">
            <a:avLst/>
          </a:prstGeom>
          <a:noFill/>
          <a:ln/>
        </p:spPr>
        <p:txBody>
          <a:bodyPr wrap="square" lIns="0" tIns="0" rIns="0" bIns="0" rtlCol="0" anchor="t"/>
          <a:lstStyle/>
          <a:p>
            <a:pPr marL="0" indent="0" algn="l">
              <a:lnSpc>
                <a:spcPct val="105000"/>
              </a:lnSpc>
              <a:spcAft>
                <a:spcPts val="800"/>
              </a:spcAft>
              <a:buNone/>
            </a:pPr>
            <a:r>
              <a:rPr lang="en-US" sz="1600" dirty="0">
                <a:solidFill>
                  <a:srgbClr val="1E293B"/>
                </a:solidFill>
                <a:latin typeface="Calibri" pitchFamily="34" charset="0"/>
                <a:ea typeface="Calibri" pitchFamily="34" charset="-122"/>
                <a:cs typeface="Calibri" pitchFamily="34" charset="-120"/>
              </a:rPr>
              <a:t>Laplace (1749–1827) carried the mathematics of games over to scientific and practical problems. Bernoulli (1654–1705) and De Moivre (1667–1754) drove the rapid development of the 18th century.</a:t>
            </a:r>
            <a:endParaRPr lang="en-US" sz="1600" dirty="0"/>
          </a:p>
        </p:txBody>
      </p:sp>
      <p:sp>
        <p:nvSpPr>
          <p:cNvPr id="32" name="Text 30"/>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5 / 62</a:t>
            </a:r>
            <a:endParaRPr lang="en-US" sz="1100" dirty="0"/>
          </a:p>
        </p:txBody>
      </p:sp>
      <p:sp>
        <p:nvSpPr>
          <p:cNvPr id="33" name="Text 31"/>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01   HISTORY &amp; PHILOSOPHY</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The 19th and 20th Centuries</a:t>
            </a:r>
            <a:endParaRPr lang="en-US" sz="3000" dirty="0"/>
          </a:p>
        </p:txBody>
      </p:sp>
      <p:sp>
        <p:nvSpPr>
          <p:cNvPr id="4" name="Shape 2"/>
          <p:cNvSpPr/>
          <p:nvPr/>
        </p:nvSpPr>
        <p:spPr>
          <a:xfrm>
            <a:off x="548640" y="1463040"/>
            <a:ext cx="3515258" cy="4480560"/>
          </a:xfrm>
          <a:prstGeom prst="roundRect">
            <a:avLst>
              <a:gd name="adj" fmla="val 2081"/>
            </a:avLst>
          </a:prstGeom>
          <a:solidFill>
            <a:srgbClr val="EEF2F8"/>
          </a:solidFill>
          <a:ln w="12700">
            <a:solidFill>
              <a:srgbClr val="EEF2F8"/>
            </a:solidFill>
            <a:prstDash val="solid"/>
          </a:ln>
        </p:spPr>
        <p:txBody>
          <a:bodyPr/>
          <a:lstStyle/>
          <a:p>
            <a:endParaRPr lang="en-US"/>
          </a:p>
        </p:txBody>
      </p:sp>
      <p:sp>
        <p:nvSpPr>
          <p:cNvPr id="5" name="Text 3"/>
          <p:cNvSpPr txBox="1"/>
          <p:nvPr/>
        </p:nvSpPr>
        <p:spPr>
          <a:xfrm>
            <a:off x="777240" y="1591056"/>
            <a:ext cx="3058058"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19TH CENTURY</a:t>
            </a:r>
            <a:endParaRPr lang="en-US" sz="1200" dirty="0"/>
          </a:p>
        </p:txBody>
      </p:sp>
      <p:sp>
        <p:nvSpPr>
          <p:cNvPr id="6" name="Text 4"/>
          <p:cNvSpPr txBox="1"/>
          <p:nvPr/>
        </p:nvSpPr>
        <p:spPr>
          <a:xfrm>
            <a:off x="777240" y="2029968"/>
            <a:ext cx="3058058" cy="3749040"/>
          </a:xfrm>
          <a:prstGeom prst="rect">
            <a:avLst/>
          </a:prstGeom>
          <a:noFill/>
          <a:ln/>
        </p:spPr>
        <p:txBody>
          <a:bodyPr wrap="square" lIns="0" tIns="0" rIns="0" bIns="0" rtlCol="0" anchor="t"/>
          <a:lstStyle/>
          <a:p>
            <a:pPr marL="228600" indent="-228600" algn="l">
              <a:lnSpc>
                <a:spcPct val="105000"/>
              </a:lnSpc>
              <a:spcAft>
                <a:spcPts val="1400"/>
              </a:spcAft>
              <a:buSzPct val="100000"/>
              <a:buChar char="•"/>
            </a:pPr>
            <a:r>
              <a:rPr lang="en-US" sz="1700" dirty="0">
                <a:solidFill>
                  <a:srgbClr val="1E293B"/>
                </a:solidFill>
                <a:latin typeface="Calibri" pitchFamily="34" charset="0"/>
                <a:ea typeface="Calibri" pitchFamily="34" charset="-122"/>
                <a:cs typeface="Calibri" pitchFamily="34" charset="-120"/>
              </a:rPr>
              <a:t>Theory of errors (Gauss: least squares)</a:t>
            </a:r>
            <a:endParaRPr lang="en-US" sz="1700" dirty="0"/>
          </a:p>
          <a:p>
            <a:pPr marL="228600" indent="-228600" algn="l">
              <a:lnSpc>
                <a:spcPct val="105000"/>
              </a:lnSpc>
              <a:spcAft>
                <a:spcPts val="1400"/>
              </a:spcAft>
              <a:buSzPct val="100000"/>
              <a:buChar char="•"/>
            </a:pPr>
            <a:r>
              <a:rPr lang="en-US" sz="1700" dirty="0">
                <a:solidFill>
                  <a:srgbClr val="1E293B"/>
                </a:solidFill>
                <a:latin typeface="Calibri" pitchFamily="34" charset="0"/>
                <a:ea typeface="Calibri" pitchFamily="34" charset="-122"/>
                <a:cs typeface="Calibri" pitchFamily="34" charset="-120"/>
              </a:rPr>
              <a:t>Actuarial mathematics</a:t>
            </a:r>
            <a:endParaRPr lang="en-US" sz="1700" dirty="0"/>
          </a:p>
          <a:p>
            <a:pPr marL="228600" indent="-228600" algn="l">
              <a:lnSpc>
                <a:spcPct val="105000"/>
              </a:lnSpc>
              <a:spcAft>
                <a:spcPts val="1400"/>
              </a:spcAft>
              <a:buSzPct val="100000"/>
              <a:buChar char="•"/>
            </a:pPr>
            <a:r>
              <a:rPr lang="en-US" sz="1700" dirty="0">
                <a:solidFill>
                  <a:srgbClr val="1E293B"/>
                </a:solidFill>
                <a:latin typeface="Calibri" pitchFamily="34" charset="0"/>
                <a:ea typeface="Calibri" pitchFamily="34" charset="-122"/>
                <a:cs typeface="Calibri" pitchFamily="34" charset="-120"/>
              </a:rPr>
              <a:t>Statistical mechanics (Maxwell, Boltzmann)</a:t>
            </a:r>
            <a:endParaRPr lang="en-US" sz="1700" dirty="0"/>
          </a:p>
        </p:txBody>
      </p:sp>
      <p:sp>
        <p:nvSpPr>
          <p:cNvPr id="7" name="Shape 5"/>
          <p:cNvSpPr/>
          <p:nvPr/>
        </p:nvSpPr>
        <p:spPr>
          <a:xfrm>
            <a:off x="4338218" y="1463040"/>
            <a:ext cx="3515258" cy="4480560"/>
          </a:xfrm>
          <a:prstGeom prst="roundRect">
            <a:avLst>
              <a:gd name="adj" fmla="val 2081"/>
            </a:avLst>
          </a:prstGeom>
          <a:solidFill>
            <a:srgbClr val="EEF2F8"/>
          </a:solidFill>
          <a:ln w="12700">
            <a:solidFill>
              <a:srgbClr val="EEF2F8"/>
            </a:solidFill>
            <a:prstDash val="solid"/>
          </a:ln>
        </p:spPr>
        <p:txBody>
          <a:bodyPr/>
          <a:lstStyle/>
          <a:p>
            <a:endParaRPr lang="en-US"/>
          </a:p>
        </p:txBody>
      </p:sp>
      <p:sp>
        <p:nvSpPr>
          <p:cNvPr id="8" name="Text 6"/>
          <p:cNvSpPr txBox="1"/>
          <p:nvPr/>
        </p:nvSpPr>
        <p:spPr>
          <a:xfrm>
            <a:off x="4566818" y="1591056"/>
            <a:ext cx="3058058"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20TH CENTURY</a:t>
            </a:r>
            <a:endParaRPr lang="en-US" sz="1200" dirty="0"/>
          </a:p>
        </p:txBody>
      </p:sp>
      <p:sp>
        <p:nvSpPr>
          <p:cNvPr id="9" name="Text 7"/>
          <p:cNvSpPr txBox="1"/>
          <p:nvPr/>
        </p:nvSpPr>
        <p:spPr>
          <a:xfrm>
            <a:off x="4566818" y="2029968"/>
            <a:ext cx="3058058" cy="3749040"/>
          </a:xfrm>
          <a:prstGeom prst="rect">
            <a:avLst/>
          </a:prstGeom>
          <a:noFill/>
          <a:ln/>
        </p:spPr>
        <p:txBody>
          <a:bodyPr wrap="square" lIns="0" tIns="0" rIns="0" bIns="0" rtlCol="0" anchor="t"/>
          <a:lstStyle/>
          <a:p>
            <a:pPr marL="228600" indent="-228600" algn="l">
              <a:lnSpc>
                <a:spcPct val="105000"/>
              </a:lnSpc>
              <a:spcAft>
                <a:spcPts val="1400"/>
              </a:spcAft>
              <a:buSzPct val="100000"/>
              <a:buChar char="•"/>
            </a:pPr>
            <a:r>
              <a:rPr lang="en-US" sz="1700" dirty="0">
                <a:solidFill>
                  <a:srgbClr val="1E293B"/>
                </a:solidFill>
                <a:latin typeface="Calibri" pitchFamily="34" charset="0"/>
                <a:ea typeface="Calibri" pitchFamily="34" charset="-122"/>
                <a:cs typeface="Calibri" pitchFamily="34" charset="-120"/>
              </a:rPr>
              <a:t>Kolmogorov's </a:t>
            </a:r>
            <a:r>
              <a:rPr lang="en-US" sz="1700" b="1" dirty="0">
                <a:solidFill>
                  <a:srgbClr val="A6192E"/>
                </a:solidFill>
                <a:latin typeface="Calibri" pitchFamily="34" charset="0"/>
                <a:ea typeface="Calibri" pitchFamily="34" charset="-122"/>
                <a:cs typeface="Calibri" pitchFamily="34" charset="-120"/>
              </a:rPr>
              <a:t>axiomatic approach</a:t>
            </a:r>
            <a:endParaRPr lang="en-US" sz="1700" dirty="0"/>
          </a:p>
          <a:p>
            <a:pPr marL="228600" indent="-228600" algn="l">
              <a:lnSpc>
                <a:spcPct val="105000"/>
              </a:lnSpc>
              <a:spcAft>
                <a:spcPts val="1400"/>
              </a:spcAft>
              <a:buSzPct val="100000"/>
              <a:buChar char="•"/>
            </a:pPr>
            <a:r>
              <a:rPr lang="en-US" sz="1700" dirty="0">
                <a:solidFill>
                  <a:srgbClr val="1E293B"/>
                </a:solidFill>
                <a:latin typeface="Calibri" pitchFamily="34" charset="0"/>
                <a:ea typeface="Calibri" pitchFamily="34" charset="-122"/>
                <a:cs typeface="Calibri" pitchFamily="34" charset="-120"/>
              </a:rPr>
              <a:t>A. N. Kolmogorov, </a:t>
            </a:r>
            <a:r>
              <a:rPr lang="en-US" sz="1700" i="1" dirty="0">
                <a:solidFill>
                  <a:srgbClr val="1E293B"/>
                </a:solidFill>
                <a:latin typeface="Calibri" pitchFamily="34" charset="0"/>
                <a:ea typeface="Calibri" pitchFamily="34" charset="-122"/>
                <a:cs typeface="Calibri" pitchFamily="34" charset="-120"/>
              </a:rPr>
              <a:t>Grundbegriffe der Wahrscheinlichkeitsrechnung</a:t>
            </a:r>
            <a:r>
              <a:rPr lang="en-US" sz="1700" dirty="0">
                <a:solidFill>
                  <a:srgbClr val="1E293B"/>
                </a:solidFill>
                <a:latin typeface="Calibri" pitchFamily="34" charset="0"/>
                <a:ea typeface="Calibri" pitchFamily="34" charset="-122"/>
                <a:cs typeface="Calibri" pitchFamily="34" charset="-120"/>
              </a:rPr>
              <a:t>, 1933</a:t>
            </a:r>
            <a:endParaRPr lang="en-US" sz="1700" dirty="0"/>
          </a:p>
          <a:p>
            <a:pPr marL="228600" indent="-228600" algn="l">
              <a:lnSpc>
                <a:spcPct val="105000"/>
              </a:lnSpc>
              <a:spcAft>
                <a:spcPts val="1400"/>
              </a:spcAft>
              <a:buSzPct val="100000"/>
              <a:buChar char="•"/>
            </a:pPr>
            <a:r>
              <a:rPr lang="en-US" sz="1700" dirty="0">
                <a:solidFill>
                  <a:srgbClr val="1E293B"/>
                </a:solidFill>
                <a:latin typeface="Calibri" pitchFamily="34" charset="0"/>
                <a:ea typeface="Calibri" pitchFamily="34" charset="-122"/>
                <a:cs typeface="Calibri" pitchFamily="34" charset="-120"/>
              </a:rPr>
              <a:t>English: </a:t>
            </a:r>
            <a:r>
              <a:rPr lang="en-US" sz="1700" i="1" dirty="0">
                <a:solidFill>
                  <a:srgbClr val="1E293B"/>
                </a:solidFill>
                <a:latin typeface="Calibri" pitchFamily="34" charset="0"/>
                <a:ea typeface="Calibri" pitchFamily="34" charset="-122"/>
                <a:cs typeface="Calibri" pitchFamily="34" charset="-120"/>
              </a:rPr>
              <a:t>Foundations of the Theory of Probability</a:t>
            </a:r>
            <a:r>
              <a:rPr lang="en-US" sz="1700" dirty="0">
                <a:solidFill>
                  <a:srgbClr val="1E293B"/>
                </a:solidFill>
                <a:latin typeface="Calibri" pitchFamily="34" charset="0"/>
                <a:ea typeface="Calibri" pitchFamily="34" charset="-122"/>
                <a:cs typeface="Calibri" pitchFamily="34" charset="-120"/>
              </a:rPr>
              <a:t>, Chelsea, New York, 1950</a:t>
            </a:r>
            <a:endParaRPr lang="en-US" sz="1700" dirty="0"/>
          </a:p>
        </p:txBody>
      </p:sp>
      <p:sp>
        <p:nvSpPr>
          <p:cNvPr id="10" name="Shape 8"/>
          <p:cNvSpPr/>
          <p:nvPr/>
        </p:nvSpPr>
        <p:spPr>
          <a:xfrm>
            <a:off x="8127797" y="1463040"/>
            <a:ext cx="3515258" cy="4480560"/>
          </a:xfrm>
          <a:prstGeom prst="roundRect">
            <a:avLst>
              <a:gd name="adj" fmla="val 2081"/>
            </a:avLst>
          </a:prstGeom>
          <a:solidFill>
            <a:srgbClr val="FBEEF0"/>
          </a:solidFill>
          <a:ln w="12700">
            <a:solidFill>
              <a:srgbClr val="FBEEF0"/>
            </a:solidFill>
            <a:prstDash val="solid"/>
          </a:ln>
        </p:spPr>
        <p:txBody>
          <a:bodyPr/>
          <a:lstStyle/>
          <a:p>
            <a:endParaRPr lang="en-US"/>
          </a:p>
        </p:txBody>
      </p:sp>
      <p:sp>
        <p:nvSpPr>
          <p:cNvPr id="11" name="Text 9"/>
          <p:cNvSpPr txBox="1"/>
          <p:nvPr/>
        </p:nvSpPr>
        <p:spPr>
          <a:xfrm>
            <a:off x="8356397" y="1591056"/>
            <a:ext cx="3058058"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TODAY</a:t>
            </a:r>
            <a:endParaRPr lang="en-US" sz="1200" dirty="0"/>
          </a:p>
        </p:txBody>
      </p:sp>
      <p:sp>
        <p:nvSpPr>
          <p:cNvPr id="12" name="Text 10"/>
          <p:cNvSpPr txBox="1"/>
          <p:nvPr/>
        </p:nvSpPr>
        <p:spPr>
          <a:xfrm>
            <a:off x="8356397" y="2029968"/>
            <a:ext cx="3058058" cy="3749040"/>
          </a:xfrm>
          <a:prstGeom prst="rect">
            <a:avLst/>
          </a:prstGeom>
          <a:noFill/>
          <a:ln/>
        </p:spPr>
        <p:txBody>
          <a:bodyPr wrap="square" lIns="0" tIns="0" rIns="0" bIns="0" rtlCol="0" anchor="t"/>
          <a:lstStyle/>
          <a:p>
            <a:pPr marL="228600" indent="-228600" algn="l">
              <a:lnSpc>
                <a:spcPct val="105000"/>
              </a:lnSpc>
              <a:spcAft>
                <a:spcPts val="1400"/>
              </a:spcAft>
              <a:buSzPct val="100000"/>
              <a:buChar char="•"/>
            </a:pPr>
            <a:r>
              <a:rPr lang="en-US" sz="1700" dirty="0">
                <a:solidFill>
                  <a:srgbClr val="1E293B"/>
                </a:solidFill>
                <a:latin typeface="Calibri" pitchFamily="34" charset="0"/>
                <a:ea typeface="Calibri" pitchFamily="34" charset="-122"/>
                <a:cs typeface="Calibri" pitchFamily="34" charset="-120"/>
              </a:rPr>
              <a:t>Probability theory is part of </a:t>
            </a:r>
            <a:r>
              <a:rPr lang="en-US" sz="1700" b="1" dirty="0">
                <a:solidFill>
                  <a:srgbClr val="A6192E"/>
                </a:solidFill>
                <a:latin typeface="Calibri" pitchFamily="34" charset="0"/>
                <a:ea typeface="Calibri" pitchFamily="34" charset="-122"/>
                <a:cs typeface="Calibri" pitchFamily="34" charset="-120"/>
              </a:rPr>
              <a:t>measure theory</a:t>
            </a:r>
            <a:endParaRPr lang="en-US" sz="1700" dirty="0"/>
          </a:p>
          <a:p>
            <a:pPr marL="228600" indent="-228600" algn="l">
              <a:lnSpc>
                <a:spcPct val="105000"/>
              </a:lnSpc>
              <a:spcAft>
                <a:spcPts val="1400"/>
              </a:spcAft>
              <a:buSzPct val="100000"/>
              <a:buChar char="•"/>
            </a:pPr>
            <a:r>
              <a:rPr lang="en-US" sz="1700" dirty="0">
                <a:solidFill>
                  <a:srgbClr val="1E293B"/>
                </a:solidFill>
                <a:latin typeface="Calibri" pitchFamily="34" charset="0"/>
                <a:ea typeface="Calibri" pitchFamily="34" charset="-122"/>
                <a:cs typeface="Calibri" pitchFamily="34" charset="-120"/>
              </a:rPr>
              <a:t>Russian school: Chebyshev, Markov, Lyapunov, Kolmogorov</a:t>
            </a:r>
            <a:endParaRPr lang="en-US" sz="1700" dirty="0"/>
          </a:p>
        </p:txBody>
      </p:sp>
      <p:sp>
        <p:nvSpPr>
          <p:cNvPr id="13" name="Text 11"/>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6 / 62</a:t>
            </a:r>
            <a:endParaRPr lang="en-US" sz="1100" dirty="0"/>
          </a:p>
        </p:txBody>
      </p:sp>
      <p:sp>
        <p:nvSpPr>
          <p:cNvPr id="14" name="Text 12"/>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01   HISTORY &amp; PHILOSOPHY</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Two Philosophies: Frequentist vs. Bayesian</a:t>
            </a:r>
            <a:endParaRPr lang="en-US" sz="3000" dirty="0"/>
          </a:p>
        </p:txBody>
      </p:sp>
      <p:sp>
        <p:nvSpPr>
          <p:cNvPr id="4" name="Shape 2"/>
          <p:cNvSpPr/>
          <p:nvPr/>
        </p:nvSpPr>
        <p:spPr>
          <a:xfrm>
            <a:off x="548640" y="1463040"/>
            <a:ext cx="5387188" cy="4663440"/>
          </a:xfrm>
          <a:prstGeom prst="roundRect">
            <a:avLst>
              <a:gd name="adj" fmla="val 1569"/>
            </a:avLst>
          </a:prstGeom>
          <a:solidFill>
            <a:srgbClr val="EEF2F8"/>
          </a:solidFill>
          <a:ln w="12700">
            <a:solidFill>
              <a:srgbClr val="EEF2F8"/>
            </a:solidFill>
            <a:prstDash val="solid"/>
          </a:ln>
        </p:spPr>
        <p:txBody>
          <a:bodyPr/>
          <a:lstStyle/>
          <a:p>
            <a:endParaRPr lang="en-US"/>
          </a:p>
        </p:txBody>
      </p:sp>
      <p:sp>
        <p:nvSpPr>
          <p:cNvPr id="5" name="Text 3"/>
          <p:cNvSpPr txBox="1"/>
          <p:nvPr/>
        </p:nvSpPr>
        <p:spPr>
          <a:xfrm>
            <a:off x="777240" y="1591056"/>
            <a:ext cx="4929988"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FREQUENTIST</a:t>
            </a:r>
            <a:endParaRPr lang="en-US" sz="1200" dirty="0"/>
          </a:p>
        </p:txBody>
      </p:sp>
      <p:sp>
        <p:nvSpPr>
          <p:cNvPr id="6" name="Text 4"/>
          <p:cNvSpPr txBox="1"/>
          <p:nvPr/>
        </p:nvSpPr>
        <p:spPr>
          <a:xfrm>
            <a:off x="777240" y="1938528"/>
            <a:ext cx="4929988" cy="2651760"/>
          </a:xfrm>
          <a:prstGeom prst="rect">
            <a:avLst/>
          </a:prstGeom>
          <a:noFill/>
          <a:ln/>
        </p:spPr>
        <p:txBody>
          <a:bodyPr wrap="square" lIns="0" tIns="0" rIns="0" bIns="0" rtlCol="0" anchor="t"/>
          <a:lstStyle/>
          <a:p>
            <a:pPr marL="228600" indent="-228600" algn="l">
              <a:lnSpc>
                <a:spcPct val="105000"/>
              </a:lnSpc>
              <a:spcAft>
                <a:spcPts val="900"/>
              </a:spcAft>
              <a:buSzPct val="100000"/>
              <a:buChar char="•"/>
            </a:pPr>
            <a:r>
              <a:rPr lang="en-US" sz="1700" dirty="0">
                <a:solidFill>
                  <a:srgbClr val="1E293B"/>
                </a:solidFill>
                <a:latin typeface="Calibri" pitchFamily="34" charset="0"/>
                <a:ea typeface="Calibri" pitchFamily="34" charset="-122"/>
                <a:cs typeface="Calibri" pitchFamily="34" charset="-120"/>
              </a:rPr>
              <a:t>Parameter θ is </a:t>
            </a:r>
            <a:r>
              <a:rPr lang="en-US" sz="1700" b="1" dirty="0">
                <a:solidFill>
                  <a:srgbClr val="A6192E"/>
                </a:solidFill>
                <a:latin typeface="Calibri" pitchFamily="34" charset="0"/>
                <a:ea typeface="Calibri" pitchFamily="34" charset="-122"/>
                <a:cs typeface="Calibri" pitchFamily="34" charset="-120"/>
              </a:rPr>
              <a:t>fixed but unknown</a:t>
            </a:r>
            <a:endParaRPr lang="en-US" sz="1700" dirty="0"/>
          </a:p>
          <a:p>
            <a:pPr marL="228600" indent="-228600" algn="l">
              <a:lnSpc>
                <a:spcPct val="105000"/>
              </a:lnSpc>
              <a:spcAft>
                <a:spcPts val="900"/>
              </a:spcAft>
              <a:buSzPct val="100000"/>
              <a:buChar char="•"/>
            </a:pPr>
            <a:r>
              <a:rPr lang="en-US" sz="1700" dirty="0">
                <a:solidFill>
                  <a:srgbClr val="1E293B"/>
                </a:solidFill>
                <a:latin typeface="Calibri" pitchFamily="34" charset="0"/>
                <a:ea typeface="Calibri" pitchFamily="34" charset="-122"/>
                <a:cs typeface="Calibri" pitchFamily="34" charset="-120"/>
              </a:rPr>
              <a:t>Observations X come from an underlying distribution f(X|θ) and are </a:t>
            </a:r>
            <a:r>
              <a:rPr lang="en-US" sz="1700" b="1" dirty="0">
                <a:solidFill>
                  <a:srgbClr val="A6192E"/>
                </a:solidFill>
                <a:latin typeface="Calibri" pitchFamily="34" charset="0"/>
                <a:ea typeface="Calibri" pitchFamily="34" charset="-122"/>
                <a:cs typeface="Calibri" pitchFamily="34" charset="-120"/>
              </a:rPr>
              <a:t>sufficient</a:t>
            </a:r>
            <a:r>
              <a:rPr lang="en-US" sz="1700" dirty="0">
                <a:solidFill>
                  <a:srgbClr val="1E293B"/>
                </a:solidFill>
                <a:latin typeface="Calibri" pitchFamily="34" charset="0"/>
                <a:ea typeface="Calibri" pitchFamily="34" charset="-122"/>
                <a:cs typeface="Calibri" pitchFamily="34" charset="-120"/>
              </a:rPr>
              <a:t> to learn it</a:t>
            </a:r>
            <a:endParaRPr lang="en-US" sz="1700" dirty="0"/>
          </a:p>
          <a:p>
            <a:pPr marL="228600" indent="-228600" algn="l">
              <a:lnSpc>
                <a:spcPct val="105000"/>
              </a:lnSpc>
              <a:spcAft>
                <a:spcPts val="900"/>
              </a:spcAft>
              <a:buSzPct val="100000"/>
              <a:buChar char="•"/>
            </a:pPr>
            <a:r>
              <a:rPr lang="en-US" sz="1700" dirty="0">
                <a:solidFill>
                  <a:srgbClr val="1E293B"/>
                </a:solidFill>
                <a:latin typeface="Calibri" pitchFamily="34" charset="0"/>
                <a:ea typeface="Calibri" pitchFamily="34" charset="-122"/>
                <a:cs typeface="Calibri" pitchFamily="34" charset="-120"/>
              </a:rPr>
              <a:t>All inference uses the </a:t>
            </a:r>
            <a:r>
              <a:rPr lang="en-US" sz="1700" b="1" dirty="0">
                <a:solidFill>
                  <a:srgbClr val="A6192E"/>
                </a:solidFill>
                <a:latin typeface="Calibri" pitchFamily="34" charset="0"/>
                <a:ea typeface="Calibri" pitchFamily="34" charset="-122"/>
                <a:cs typeface="Calibri" pitchFamily="34" charset="-120"/>
              </a:rPr>
              <a:t>likelihood</a:t>
            </a:r>
            <a:r>
              <a:rPr lang="en-US" sz="1700" dirty="0">
                <a:solidFill>
                  <a:srgbClr val="1E293B"/>
                </a:solidFill>
                <a:latin typeface="Calibri" pitchFamily="34" charset="0"/>
                <a:ea typeface="Calibri" pitchFamily="34" charset="-122"/>
                <a:cs typeface="Calibri" pitchFamily="34" charset="-120"/>
              </a:rPr>
              <a:t> f(X|θ)</a:t>
            </a:r>
            <a:endParaRPr lang="en-US" sz="1700" dirty="0"/>
          </a:p>
          <a:p>
            <a:pPr marL="228600" indent="-228600" algn="l">
              <a:lnSpc>
                <a:spcPct val="105000"/>
              </a:lnSpc>
              <a:spcAft>
                <a:spcPts val="900"/>
              </a:spcAft>
              <a:buSzPct val="100000"/>
              <a:buChar char="•"/>
            </a:pPr>
            <a:r>
              <a:rPr lang="en-US" sz="1700" dirty="0">
                <a:solidFill>
                  <a:srgbClr val="1E293B"/>
                </a:solidFill>
                <a:latin typeface="Calibri" pitchFamily="34" charset="0"/>
                <a:ea typeface="Calibri" pitchFamily="34" charset="-122"/>
                <a:cs typeface="Calibri" pitchFamily="34" charset="-120"/>
              </a:rPr>
              <a:t>For a Gaussian likelihood, the most likely mean is the sample average:</a:t>
            </a:r>
            <a:endParaRPr lang="en-US" sz="1700" dirty="0"/>
          </a:p>
        </p:txBody>
      </p:sp>
      <p:pic>
        <p:nvPicPr>
          <p:cNvPr id="7" name="Image 0" descr="freq_mle"/>
          <p:cNvPicPr>
            <a:picLocks noChangeAspect="1"/>
          </p:cNvPicPr>
          <p:nvPr/>
        </p:nvPicPr>
        <p:blipFill>
          <a:blip r:embed="rId3"/>
          <a:stretch>
            <a:fillRect/>
          </a:stretch>
        </p:blipFill>
        <p:spPr>
          <a:xfrm>
            <a:off x="1634109" y="4910328"/>
            <a:ext cx="3216250" cy="670560"/>
          </a:xfrm>
          <a:prstGeom prst="rect">
            <a:avLst/>
          </a:prstGeom>
        </p:spPr>
      </p:pic>
      <p:sp>
        <p:nvSpPr>
          <p:cNvPr id="8" name="Shape 5"/>
          <p:cNvSpPr/>
          <p:nvPr/>
        </p:nvSpPr>
        <p:spPr>
          <a:xfrm>
            <a:off x="6255868" y="1463040"/>
            <a:ext cx="5387188" cy="4663440"/>
          </a:xfrm>
          <a:prstGeom prst="roundRect">
            <a:avLst>
              <a:gd name="adj" fmla="val 1569"/>
            </a:avLst>
          </a:prstGeom>
          <a:solidFill>
            <a:srgbClr val="FBEEF0"/>
          </a:solidFill>
          <a:ln w="12700">
            <a:solidFill>
              <a:srgbClr val="FBEEF0"/>
            </a:solidFill>
            <a:prstDash val="solid"/>
          </a:ln>
        </p:spPr>
        <p:txBody>
          <a:bodyPr/>
          <a:lstStyle/>
          <a:p>
            <a:endParaRPr lang="en-US"/>
          </a:p>
        </p:txBody>
      </p:sp>
      <p:sp>
        <p:nvSpPr>
          <p:cNvPr id="9" name="Text 6"/>
          <p:cNvSpPr txBox="1"/>
          <p:nvPr/>
        </p:nvSpPr>
        <p:spPr>
          <a:xfrm>
            <a:off x="6484468" y="1591056"/>
            <a:ext cx="4929988"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BAYESIAN</a:t>
            </a:r>
            <a:endParaRPr lang="en-US" sz="1200" dirty="0"/>
          </a:p>
        </p:txBody>
      </p:sp>
      <p:sp>
        <p:nvSpPr>
          <p:cNvPr id="10" name="Text 7"/>
          <p:cNvSpPr txBox="1"/>
          <p:nvPr/>
        </p:nvSpPr>
        <p:spPr>
          <a:xfrm>
            <a:off x="6484468" y="1938528"/>
            <a:ext cx="4929988" cy="2651760"/>
          </a:xfrm>
          <a:prstGeom prst="rect">
            <a:avLst/>
          </a:prstGeom>
          <a:noFill/>
          <a:ln/>
        </p:spPr>
        <p:txBody>
          <a:bodyPr wrap="square" lIns="0" tIns="0" rIns="0" bIns="0" rtlCol="0" anchor="t"/>
          <a:lstStyle/>
          <a:p>
            <a:pPr marL="228600" indent="-228600" algn="l">
              <a:lnSpc>
                <a:spcPct val="105000"/>
              </a:lnSpc>
              <a:spcAft>
                <a:spcPts val="900"/>
              </a:spcAft>
              <a:buSzPct val="100000"/>
              <a:buChar char="•"/>
            </a:pPr>
            <a:r>
              <a:rPr lang="en-US" sz="1700" dirty="0">
                <a:solidFill>
                  <a:srgbClr val="1E293B"/>
                </a:solidFill>
                <a:latin typeface="Calibri" pitchFamily="34" charset="0"/>
                <a:ea typeface="Calibri" pitchFamily="34" charset="-122"/>
                <a:cs typeface="Calibri" pitchFamily="34" charset="-120"/>
              </a:rPr>
              <a:t>Parameter θ is </a:t>
            </a:r>
            <a:r>
              <a:rPr lang="en-US" sz="1700" b="1" dirty="0">
                <a:solidFill>
                  <a:srgbClr val="A6192E"/>
                </a:solidFill>
                <a:latin typeface="Calibri" pitchFamily="34" charset="0"/>
                <a:ea typeface="Calibri" pitchFamily="34" charset="-122"/>
                <a:cs typeface="Calibri" pitchFamily="34" charset="-120"/>
              </a:rPr>
              <a:t>random but unknown</a:t>
            </a:r>
            <a:endParaRPr lang="en-US" sz="1700" dirty="0"/>
          </a:p>
          <a:p>
            <a:pPr marL="228600" indent="-228600" algn="l">
              <a:lnSpc>
                <a:spcPct val="105000"/>
              </a:lnSpc>
              <a:spcAft>
                <a:spcPts val="900"/>
              </a:spcAft>
              <a:buSzPct val="100000"/>
              <a:buChar char="•"/>
            </a:pPr>
            <a:r>
              <a:rPr lang="en-US" sz="1700" dirty="0">
                <a:solidFill>
                  <a:srgbClr val="1E293B"/>
                </a:solidFill>
                <a:latin typeface="Calibri" pitchFamily="34" charset="0"/>
                <a:ea typeface="Calibri" pitchFamily="34" charset="-122"/>
                <a:cs typeface="Calibri" pitchFamily="34" charset="-120"/>
              </a:rPr>
              <a:t>Observations are </a:t>
            </a:r>
            <a:r>
              <a:rPr lang="en-US" sz="1700" b="1" dirty="0">
                <a:solidFill>
                  <a:srgbClr val="A6192E"/>
                </a:solidFill>
                <a:latin typeface="Calibri" pitchFamily="34" charset="0"/>
                <a:ea typeface="Calibri" pitchFamily="34" charset="-122"/>
                <a:cs typeface="Calibri" pitchFamily="34" charset="-120"/>
              </a:rPr>
              <a:t>necessary but not sufficient</a:t>
            </a:r>
            <a:r>
              <a:rPr lang="en-US" sz="1700" dirty="0">
                <a:solidFill>
                  <a:srgbClr val="1E293B"/>
                </a:solidFill>
                <a:latin typeface="Calibri" pitchFamily="34" charset="0"/>
                <a:ea typeface="Calibri" pitchFamily="34" charset="-122"/>
                <a:cs typeface="Calibri" pitchFamily="34" charset="-120"/>
              </a:rPr>
              <a:t>: prior knowledge π(θ) is essential</a:t>
            </a:r>
            <a:endParaRPr lang="en-US" sz="1700" dirty="0"/>
          </a:p>
          <a:p>
            <a:pPr marL="228600" indent="-228600" algn="l">
              <a:lnSpc>
                <a:spcPct val="105000"/>
              </a:lnSpc>
              <a:spcAft>
                <a:spcPts val="900"/>
              </a:spcAft>
              <a:buSzPct val="100000"/>
              <a:buChar char="•"/>
            </a:pPr>
            <a:r>
              <a:rPr lang="en-US" sz="1700" dirty="0">
                <a:solidFill>
                  <a:srgbClr val="1E293B"/>
                </a:solidFill>
                <a:latin typeface="Calibri" pitchFamily="34" charset="0"/>
                <a:ea typeface="Calibri" pitchFamily="34" charset="-122"/>
                <a:cs typeface="Calibri" pitchFamily="34" charset="-120"/>
              </a:rPr>
              <a:t>Combine prior and likelihood into the </a:t>
            </a:r>
            <a:r>
              <a:rPr lang="en-US" sz="1700" b="1" dirty="0">
                <a:solidFill>
                  <a:srgbClr val="A6192E"/>
                </a:solidFill>
                <a:latin typeface="Calibri" pitchFamily="34" charset="0"/>
                <a:ea typeface="Calibri" pitchFamily="34" charset="-122"/>
                <a:cs typeface="Calibri" pitchFamily="34" charset="-120"/>
              </a:rPr>
              <a:t>posterior</a:t>
            </a:r>
            <a:r>
              <a:rPr lang="en-US" sz="1700" dirty="0">
                <a:solidFill>
                  <a:srgbClr val="1E293B"/>
                </a:solidFill>
                <a:latin typeface="Calibri" pitchFamily="34" charset="0"/>
                <a:ea typeface="Calibri" pitchFamily="34" charset="-122"/>
                <a:cs typeface="Calibri" pitchFamily="34" charset="-120"/>
              </a:rPr>
              <a:t> f(θ|X)</a:t>
            </a:r>
            <a:endParaRPr lang="en-US" sz="1700" dirty="0"/>
          </a:p>
          <a:p>
            <a:pPr marL="228600" indent="-228600" algn="l">
              <a:lnSpc>
                <a:spcPct val="105000"/>
              </a:lnSpc>
              <a:spcAft>
                <a:spcPts val="900"/>
              </a:spcAft>
              <a:buSzPct val="100000"/>
              <a:buChar char="•"/>
            </a:pPr>
            <a:r>
              <a:rPr lang="en-US" sz="1700" dirty="0">
                <a:solidFill>
                  <a:srgbClr val="1E293B"/>
                </a:solidFill>
                <a:latin typeface="Calibri" pitchFamily="34" charset="0"/>
                <a:ea typeface="Calibri" pitchFamily="34" charset="-122"/>
                <a:cs typeface="Calibri" pitchFamily="34" charset="-120"/>
              </a:rPr>
              <a:t>The posterior mean E[θ|X] is a natural point estimate</a:t>
            </a:r>
            <a:endParaRPr lang="en-US" sz="1700" dirty="0"/>
          </a:p>
        </p:txBody>
      </p:sp>
      <p:pic>
        <p:nvPicPr>
          <p:cNvPr id="11" name="Image 1" descr="bayes_post"/>
          <p:cNvPicPr>
            <a:picLocks noChangeAspect="1"/>
          </p:cNvPicPr>
          <p:nvPr/>
        </p:nvPicPr>
        <p:blipFill>
          <a:blip r:embed="rId4"/>
          <a:stretch>
            <a:fillRect/>
          </a:stretch>
        </p:blipFill>
        <p:spPr>
          <a:xfrm>
            <a:off x="7626629" y="4818888"/>
            <a:ext cx="2645664" cy="534010"/>
          </a:xfrm>
          <a:prstGeom prst="rect">
            <a:avLst/>
          </a:prstGeom>
        </p:spPr>
      </p:pic>
      <p:sp>
        <p:nvSpPr>
          <p:cNvPr id="13" name="Text 8"/>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7 / 62</a:t>
            </a:r>
            <a:endParaRPr lang="en-US" sz="1100" dirty="0"/>
          </a:p>
        </p:txBody>
      </p:sp>
      <p:sp>
        <p:nvSpPr>
          <p:cNvPr id="14" name="Text 9"/>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01   HISTORY &amp; PHILOSOPHY</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Example: Is the Coin Biased?</a:t>
            </a:r>
            <a:endParaRPr lang="en-US" sz="3000" dirty="0"/>
          </a:p>
        </p:txBody>
      </p:sp>
      <p:sp>
        <p:nvSpPr>
          <p:cNvPr id="4" name="Text 2"/>
          <p:cNvSpPr txBox="1"/>
          <p:nvPr/>
        </p:nvSpPr>
        <p:spPr>
          <a:xfrm>
            <a:off x="548640" y="1325880"/>
            <a:ext cx="11094415" cy="411480"/>
          </a:xfrm>
          <a:prstGeom prst="rect">
            <a:avLst/>
          </a:prstGeom>
          <a:noFill/>
          <a:ln/>
        </p:spPr>
        <p:txBody>
          <a:bodyPr wrap="square" lIns="0" tIns="0" rIns="0" bIns="0" rtlCol="0" anchor="ctr"/>
          <a:lstStyle/>
          <a:p>
            <a:pPr marL="0" indent="0">
              <a:buNone/>
            </a:pPr>
            <a:r>
              <a:rPr lang="en-US" sz="1900" dirty="0">
                <a:solidFill>
                  <a:srgbClr val="1E293B"/>
                </a:solidFill>
                <a:latin typeface="Calibri" pitchFamily="34" charset="0"/>
                <a:ea typeface="Calibri" pitchFamily="34" charset="-122"/>
                <a:cs typeface="Calibri" pitchFamily="34" charset="-120"/>
              </a:rPr>
              <a:t>A coin is tossed </a:t>
            </a:r>
            <a:r>
              <a:rPr lang="en-US" sz="1900" b="1" dirty="0">
                <a:solidFill>
                  <a:srgbClr val="A6192E"/>
                </a:solidFill>
                <a:latin typeface="Calibri" pitchFamily="34" charset="0"/>
                <a:ea typeface="Calibri" pitchFamily="34" charset="-122"/>
                <a:cs typeface="Calibri" pitchFamily="34" charset="-120"/>
              </a:rPr>
              <a:t>1000</a:t>
            </a:r>
            <a:r>
              <a:rPr lang="en-US" sz="1900" dirty="0">
                <a:solidFill>
                  <a:srgbClr val="1E293B"/>
                </a:solidFill>
                <a:latin typeface="Calibri" pitchFamily="34" charset="0"/>
                <a:ea typeface="Calibri" pitchFamily="34" charset="-122"/>
                <a:cs typeface="Calibri" pitchFamily="34" charset="-120"/>
              </a:rPr>
              <a:t> times: </a:t>
            </a:r>
            <a:r>
              <a:rPr lang="en-US" sz="1900" b="1" dirty="0">
                <a:solidFill>
                  <a:srgbClr val="A6192E"/>
                </a:solidFill>
                <a:latin typeface="Calibri" pitchFamily="34" charset="0"/>
                <a:ea typeface="Calibri" pitchFamily="34" charset="-122"/>
                <a:cs typeface="Calibri" pitchFamily="34" charset="-120"/>
              </a:rPr>
              <a:t>800 heads</a:t>
            </a:r>
            <a:r>
              <a:rPr lang="en-US" sz="1900" dirty="0">
                <a:solidFill>
                  <a:srgbClr val="1E293B"/>
                </a:solidFill>
                <a:latin typeface="Calibri" pitchFamily="34" charset="0"/>
                <a:ea typeface="Calibri" pitchFamily="34" charset="-122"/>
                <a:cs typeface="Calibri" pitchFamily="34" charset="-120"/>
              </a:rPr>
              <a:t>, 200 tails. Let p = P(heads). What is p?</a:t>
            </a:r>
            <a:endParaRPr lang="en-US" sz="1900" dirty="0"/>
          </a:p>
        </p:txBody>
      </p:sp>
      <p:sp>
        <p:nvSpPr>
          <p:cNvPr id="5" name="Shape 3"/>
          <p:cNvSpPr/>
          <p:nvPr/>
        </p:nvSpPr>
        <p:spPr>
          <a:xfrm>
            <a:off x="548640" y="1920240"/>
            <a:ext cx="6309360" cy="2148840"/>
          </a:xfrm>
          <a:prstGeom prst="roundRect">
            <a:avLst>
              <a:gd name="adj" fmla="val 3404"/>
            </a:avLst>
          </a:prstGeom>
          <a:solidFill>
            <a:srgbClr val="FBEEF0"/>
          </a:solidFill>
          <a:ln w="12700">
            <a:solidFill>
              <a:srgbClr val="FBEEF0"/>
            </a:solidFill>
            <a:prstDash val="solid"/>
          </a:ln>
        </p:spPr>
        <p:txBody>
          <a:bodyPr/>
          <a:lstStyle/>
          <a:p>
            <a:endParaRPr lang="en-US"/>
          </a:p>
        </p:txBody>
      </p:sp>
      <p:sp>
        <p:nvSpPr>
          <p:cNvPr id="6" name="Text 4"/>
          <p:cNvSpPr txBox="1"/>
          <p:nvPr/>
        </p:nvSpPr>
        <p:spPr>
          <a:xfrm>
            <a:off x="777240" y="2048256"/>
            <a:ext cx="5852160"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BAYESIAN ANALYSIS</a:t>
            </a:r>
            <a:endParaRPr lang="en-US" sz="1200" dirty="0"/>
          </a:p>
        </p:txBody>
      </p:sp>
      <p:pic>
        <p:nvPicPr>
          <p:cNvPr id="7" name="Image 0" descr="coin_prior"/>
          <p:cNvPicPr>
            <a:picLocks noChangeAspect="1"/>
          </p:cNvPicPr>
          <p:nvPr/>
        </p:nvPicPr>
        <p:blipFill>
          <a:blip r:embed="rId3"/>
          <a:stretch>
            <a:fillRect/>
          </a:stretch>
        </p:blipFill>
        <p:spPr>
          <a:xfrm>
            <a:off x="777240" y="2441448"/>
            <a:ext cx="3146755" cy="220980"/>
          </a:xfrm>
          <a:prstGeom prst="rect">
            <a:avLst/>
          </a:prstGeom>
        </p:spPr>
      </p:pic>
      <p:pic>
        <p:nvPicPr>
          <p:cNvPr id="8" name="Image 1" descr="coin_post"/>
          <p:cNvPicPr>
            <a:picLocks noChangeAspect="1"/>
          </p:cNvPicPr>
          <p:nvPr/>
        </p:nvPicPr>
        <p:blipFill>
          <a:blip r:embed="rId4"/>
          <a:stretch>
            <a:fillRect/>
          </a:stretch>
        </p:blipFill>
        <p:spPr>
          <a:xfrm>
            <a:off x="777240" y="2845308"/>
            <a:ext cx="4620692" cy="243078"/>
          </a:xfrm>
          <a:prstGeom prst="rect">
            <a:avLst/>
          </a:prstGeom>
        </p:spPr>
      </p:pic>
      <p:pic>
        <p:nvPicPr>
          <p:cNvPr id="9" name="Image 2" descr="coin_post_sum"/>
          <p:cNvPicPr>
            <a:picLocks noChangeAspect="1"/>
          </p:cNvPicPr>
          <p:nvPr/>
        </p:nvPicPr>
        <p:blipFill>
          <a:blip r:embed="rId5"/>
          <a:stretch>
            <a:fillRect/>
          </a:stretch>
        </p:blipFill>
        <p:spPr>
          <a:xfrm>
            <a:off x="777240" y="3271266"/>
            <a:ext cx="5363185" cy="256337"/>
          </a:xfrm>
          <a:prstGeom prst="rect">
            <a:avLst/>
          </a:prstGeom>
        </p:spPr>
      </p:pic>
      <p:sp>
        <p:nvSpPr>
          <p:cNvPr id="10" name="Shape 5"/>
          <p:cNvSpPr/>
          <p:nvPr/>
        </p:nvSpPr>
        <p:spPr>
          <a:xfrm>
            <a:off x="548640" y="4206240"/>
            <a:ext cx="6309360" cy="1920240"/>
          </a:xfrm>
          <a:prstGeom prst="roundRect">
            <a:avLst>
              <a:gd name="adj" fmla="val 3810"/>
            </a:avLst>
          </a:prstGeom>
          <a:solidFill>
            <a:srgbClr val="EEF2F8"/>
          </a:solidFill>
          <a:ln w="12700">
            <a:solidFill>
              <a:srgbClr val="EEF2F8"/>
            </a:solidFill>
            <a:prstDash val="solid"/>
          </a:ln>
        </p:spPr>
        <p:txBody>
          <a:bodyPr/>
          <a:lstStyle/>
          <a:p>
            <a:endParaRPr lang="en-US"/>
          </a:p>
        </p:txBody>
      </p:sp>
      <p:sp>
        <p:nvSpPr>
          <p:cNvPr id="11" name="Text 6"/>
          <p:cNvSpPr txBox="1"/>
          <p:nvPr/>
        </p:nvSpPr>
        <p:spPr>
          <a:xfrm>
            <a:off x="777240" y="4334256"/>
            <a:ext cx="5852160"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FREQUENTIST ANALYSIS</a:t>
            </a:r>
            <a:endParaRPr lang="en-US" sz="1200" dirty="0"/>
          </a:p>
        </p:txBody>
      </p:sp>
      <p:pic>
        <p:nvPicPr>
          <p:cNvPr id="12" name="Image 3" descr="coin_freq"/>
          <p:cNvPicPr>
            <a:picLocks noChangeAspect="1"/>
          </p:cNvPicPr>
          <p:nvPr/>
        </p:nvPicPr>
        <p:blipFill>
          <a:blip r:embed="rId6"/>
          <a:stretch>
            <a:fillRect/>
          </a:stretch>
        </p:blipFill>
        <p:spPr>
          <a:xfrm>
            <a:off x="777240" y="4727448"/>
            <a:ext cx="2315870" cy="256337"/>
          </a:xfrm>
          <a:prstGeom prst="rect">
            <a:avLst/>
          </a:prstGeom>
        </p:spPr>
      </p:pic>
      <p:pic>
        <p:nvPicPr>
          <p:cNvPr id="13" name="Image 4" descr="coin_ci"/>
          <p:cNvPicPr>
            <a:picLocks noChangeAspect="1"/>
          </p:cNvPicPr>
          <p:nvPr/>
        </p:nvPicPr>
        <p:blipFill>
          <a:blip r:embed="rId7"/>
          <a:stretch>
            <a:fillRect/>
          </a:stretch>
        </p:blipFill>
        <p:spPr>
          <a:xfrm>
            <a:off x="777240" y="5166665"/>
            <a:ext cx="2737942" cy="375666"/>
          </a:xfrm>
          <a:prstGeom prst="rect">
            <a:avLst/>
          </a:prstGeom>
        </p:spPr>
      </p:pic>
      <p:sp>
        <p:nvSpPr>
          <p:cNvPr id="14" name="Text 7"/>
          <p:cNvSpPr txBox="1"/>
          <p:nvPr/>
        </p:nvSpPr>
        <p:spPr>
          <a:xfrm>
            <a:off x="777240" y="5679491"/>
            <a:ext cx="5852160" cy="320040"/>
          </a:xfrm>
          <a:prstGeom prst="rect">
            <a:avLst/>
          </a:prstGeom>
          <a:noFill/>
          <a:ln/>
        </p:spPr>
        <p:txBody>
          <a:bodyPr wrap="square" lIns="0" tIns="0" rIns="0" bIns="0" rtlCol="0" anchor="ctr"/>
          <a:lstStyle/>
          <a:p>
            <a:pPr marL="0" indent="0">
              <a:buNone/>
            </a:pPr>
            <a:r>
              <a:rPr lang="en-US" sz="1400" i="1" dirty="0">
                <a:solidFill>
                  <a:srgbClr val="64748B"/>
                </a:solidFill>
                <a:latin typeface="Calibri" pitchFamily="34" charset="0"/>
                <a:ea typeface="Calibri" pitchFamily="34" charset="-122"/>
                <a:cs typeface="Calibri" pitchFamily="34" charset="-120"/>
              </a:rPr>
              <a:t>95% of intervals built this way cover the true p.</a:t>
            </a:r>
            <a:endParaRPr lang="en-US" sz="1400" dirty="0"/>
          </a:p>
        </p:txBody>
      </p:sp>
      <p:pic>
        <p:nvPicPr>
          <p:cNvPr id="15" name="Image 5" descr="Posterior Beta(801,201) with frequentist 95% confidence interval"/>
          <p:cNvPicPr>
            <a:picLocks noChangeAspect="1"/>
          </p:cNvPicPr>
          <p:nvPr/>
        </p:nvPicPr>
        <p:blipFill>
          <a:blip r:embed="rId8"/>
          <a:stretch>
            <a:fillRect/>
          </a:stretch>
        </p:blipFill>
        <p:spPr>
          <a:xfrm>
            <a:off x="7132320" y="2569522"/>
            <a:ext cx="4510735" cy="2907676"/>
          </a:xfrm>
          <a:prstGeom prst="rect">
            <a:avLst/>
          </a:prstGeom>
        </p:spPr>
      </p:pic>
      <p:sp>
        <p:nvSpPr>
          <p:cNvPr id="17" name="Text 8"/>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8 / 62</a:t>
            </a:r>
            <a:endParaRPr lang="en-US" sz="1100" dirty="0"/>
          </a:p>
        </p:txBody>
      </p:sp>
      <p:sp>
        <p:nvSpPr>
          <p:cNvPr id="18" name="Text 9"/>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01   HISTORY &amp; PHILOSOPHY</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Further Reading</a:t>
            </a:r>
            <a:endParaRPr lang="en-US" sz="3000" dirty="0"/>
          </a:p>
        </p:txBody>
      </p:sp>
      <p:sp>
        <p:nvSpPr>
          <p:cNvPr id="4" name="Shape 2"/>
          <p:cNvSpPr/>
          <p:nvPr/>
        </p:nvSpPr>
        <p:spPr>
          <a:xfrm>
            <a:off x="548640" y="1463040"/>
            <a:ext cx="5387188" cy="3291840"/>
          </a:xfrm>
          <a:prstGeom prst="roundRect">
            <a:avLst>
              <a:gd name="adj" fmla="val 2222"/>
            </a:avLst>
          </a:prstGeom>
          <a:solidFill>
            <a:srgbClr val="EEF2F8"/>
          </a:solidFill>
          <a:ln w="12700">
            <a:solidFill>
              <a:srgbClr val="EEF2F8"/>
            </a:solidFill>
            <a:prstDash val="solid"/>
          </a:ln>
        </p:spPr>
        <p:txBody>
          <a:bodyPr/>
          <a:lstStyle/>
          <a:p>
            <a:endParaRPr lang="en-US"/>
          </a:p>
        </p:txBody>
      </p:sp>
      <p:sp>
        <p:nvSpPr>
          <p:cNvPr id="5" name="Text 3"/>
          <p:cNvSpPr txBox="1"/>
          <p:nvPr/>
        </p:nvSpPr>
        <p:spPr>
          <a:xfrm>
            <a:off x="777240" y="1591056"/>
            <a:ext cx="4929988"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TEXTBOOKS</a:t>
            </a:r>
            <a:endParaRPr lang="en-US" sz="1200" dirty="0"/>
          </a:p>
        </p:txBody>
      </p:sp>
      <p:sp>
        <p:nvSpPr>
          <p:cNvPr id="6" name="Text 4"/>
          <p:cNvSpPr txBox="1"/>
          <p:nvPr/>
        </p:nvSpPr>
        <p:spPr>
          <a:xfrm>
            <a:off x="777240" y="1938528"/>
            <a:ext cx="4929988" cy="2560320"/>
          </a:xfrm>
          <a:prstGeom prst="rect">
            <a:avLst/>
          </a:prstGeom>
          <a:noFill/>
          <a:ln/>
        </p:spPr>
        <p:txBody>
          <a:bodyPr wrap="square" lIns="0" tIns="0" rIns="0" bIns="0" rtlCol="0" anchor="t"/>
          <a:lstStyle/>
          <a:p>
            <a:pPr marL="228600" indent="-228600" algn="l">
              <a:lnSpc>
                <a:spcPct val="105000"/>
              </a:lnSpc>
              <a:spcAft>
                <a:spcPts val="1400"/>
              </a:spcAft>
              <a:buSzPct val="100000"/>
              <a:buChar char="•"/>
            </a:pPr>
            <a:r>
              <a:rPr lang="en-US" sz="1700" dirty="0">
                <a:solidFill>
                  <a:srgbClr val="1E293B"/>
                </a:solidFill>
                <a:latin typeface="Calibri" pitchFamily="34" charset="0"/>
                <a:ea typeface="Calibri" pitchFamily="34" charset="-122"/>
                <a:cs typeface="Calibri" pitchFamily="34" charset="-120"/>
              </a:rPr>
              <a:t>A. Papoulis, S. U. Pillai, </a:t>
            </a:r>
            <a:r>
              <a:rPr lang="en-US" sz="1700" i="1" dirty="0">
                <a:solidFill>
                  <a:srgbClr val="1E293B"/>
                </a:solidFill>
                <a:latin typeface="Calibri" pitchFamily="34" charset="0"/>
                <a:ea typeface="Calibri" pitchFamily="34" charset="-122"/>
                <a:cs typeface="Calibri" pitchFamily="34" charset="-120"/>
              </a:rPr>
              <a:t>Probability, Random Variables and Stochastic Processes</a:t>
            </a:r>
            <a:r>
              <a:rPr lang="en-US" sz="1700" dirty="0">
                <a:solidFill>
                  <a:srgbClr val="1E293B"/>
                </a:solidFill>
                <a:latin typeface="Calibri" pitchFamily="34" charset="0"/>
                <a:ea typeface="Calibri" pitchFamily="34" charset="-122"/>
                <a:cs typeface="Calibri" pitchFamily="34" charset="-120"/>
              </a:rPr>
              <a:t>, 4th ed., McGraw-Hill, 2002</a:t>
            </a:r>
            <a:endParaRPr lang="en-US" sz="1700" dirty="0"/>
          </a:p>
          <a:p>
            <a:pPr marL="228600" indent="-228600" algn="l">
              <a:lnSpc>
                <a:spcPct val="105000"/>
              </a:lnSpc>
              <a:spcAft>
                <a:spcPts val="1400"/>
              </a:spcAft>
              <a:buSzPct val="100000"/>
              <a:buChar char="•"/>
            </a:pPr>
            <a:r>
              <a:rPr lang="en-US" sz="1700" dirty="0">
                <a:solidFill>
                  <a:srgbClr val="1E293B"/>
                </a:solidFill>
                <a:latin typeface="Calibri" pitchFamily="34" charset="0"/>
                <a:ea typeface="Calibri" pitchFamily="34" charset="-122"/>
                <a:cs typeface="Calibri" pitchFamily="34" charset="-120"/>
              </a:rPr>
              <a:t>A. Leon-Garcia, </a:t>
            </a:r>
            <a:r>
              <a:rPr lang="en-US" sz="1700" i="1" dirty="0">
                <a:solidFill>
                  <a:srgbClr val="1E293B"/>
                </a:solidFill>
                <a:latin typeface="Calibri" pitchFamily="34" charset="0"/>
                <a:ea typeface="Calibri" pitchFamily="34" charset="-122"/>
                <a:cs typeface="Calibri" pitchFamily="34" charset="-120"/>
              </a:rPr>
              <a:t>Probability, Statistics, and Random Processes for Electrical Engineering</a:t>
            </a:r>
            <a:r>
              <a:rPr lang="en-US" sz="1700" dirty="0">
                <a:solidFill>
                  <a:srgbClr val="1E293B"/>
                </a:solidFill>
                <a:latin typeface="Calibri" pitchFamily="34" charset="0"/>
                <a:ea typeface="Calibri" pitchFamily="34" charset="-122"/>
                <a:cs typeface="Calibri" pitchFamily="34" charset="-120"/>
              </a:rPr>
              <a:t>, 3rd ed., Pearson, 2008</a:t>
            </a:r>
            <a:endParaRPr lang="en-US" sz="1700" dirty="0"/>
          </a:p>
        </p:txBody>
      </p:sp>
      <p:sp>
        <p:nvSpPr>
          <p:cNvPr id="7" name="Shape 5"/>
          <p:cNvSpPr/>
          <p:nvPr/>
        </p:nvSpPr>
        <p:spPr>
          <a:xfrm>
            <a:off x="6255868" y="1463040"/>
            <a:ext cx="5387188" cy="3291840"/>
          </a:xfrm>
          <a:prstGeom prst="roundRect">
            <a:avLst>
              <a:gd name="adj" fmla="val 2222"/>
            </a:avLst>
          </a:prstGeom>
          <a:solidFill>
            <a:srgbClr val="F1F5F9"/>
          </a:solidFill>
          <a:ln w="12700">
            <a:solidFill>
              <a:srgbClr val="F1F5F9"/>
            </a:solidFill>
            <a:prstDash val="solid"/>
          </a:ln>
        </p:spPr>
        <p:txBody>
          <a:bodyPr/>
          <a:lstStyle/>
          <a:p>
            <a:endParaRPr lang="en-US"/>
          </a:p>
        </p:txBody>
      </p:sp>
      <p:sp>
        <p:nvSpPr>
          <p:cNvPr id="8" name="Text 6"/>
          <p:cNvSpPr txBox="1"/>
          <p:nvPr/>
        </p:nvSpPr>
        <p:spPr>
          <a:xfrm>
            <a:off x="6484468" y="1591056"/>
            <a:ext cx="4929988" cy="274320"/>
          </a:xfrm>
          <a:prstGeom prst="rect">
            <a:avLst/>
          </a:prstGeom>
          <a:noFill/>
          <a:ln/>
        </p:spPr>
        <p:txBody>
          <a:bodyPr wrap="square" lIns="0" tIns="0" rIns="0" bIns="0" rtlCol="0" anchor="ctr"/>
          <a:lstStyle/>
          <a:p>
            <a:pPr marL="0" indent="0">
              <a:buNone/>
            </a:pPr>
            <a:r>
              <a:rPr lang="en-US" sz="1200" b="1" kern="0" spc="150" dirty="0">
                <a:solidFill>
                  <a:srgbClr val="64748B"/>
                </a:solidFill>
                <a:latin typeface="Calibri" pitchFamily="34" charset="0"/>
                <a:ea typeface="Calibri" pitchFamily="34" charset="-122"/>
                <a:cs typeface="Calibri" pitchFamily="34" charset="-120"/>
              </a:rPr>
              <a:t>HISTORY OF PROBABILITY</a:t>
            </a:r>
            <a:endParaRPr lang="en-US" sz="1200" dirty="0"/>
          </a:p>
        </p:txBody>
      </p:sp>
      <p:sp>
        <p:nvSpPr>
          <p:cNvPr id="9" name="Text 7"/>
          <p:cNvSpPr txBox="1"/>
          <p:nvPr/>
        </p:nvSpPr>
        <p:spPr>
          <a:xfrm>
            <a:off x="6484468" y="1938528"/>
            <a:ext cx="4929988" cy="2377440"/>
          </a:xfrm>
          <a:prstGeom prst="rect">
            <a:avLst/>
          </a:prstGeom>
          <a:noFill/>
          <a:ln/>
        </p:spPr>
        <p:txBody>
          <a:bodyPr wrap="square" lIns="0" tIns="0" rIns="0" bIns="0" rtlCol="0" anchor="t"/>
          <a:lstStyle/>
          <a:p>
            <a:pPr marL="228600" indent="-228600">
              <a:spcAft>
                <a:spcPts val="1200"/>
              </a:spcAft>
              <a:buSzPct val="100000"/>
              <a:buChar char="•"/>
            </a:pPr>
            <a:r>
              <a:rPr lang="en-US" sz="1400" u="sng" dirty="0">
                <a:solidFill>
                  <a:srgbClr val="2E5A96"/>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http://www.leidenuniv.nl/fsw/verduin/stathist/stathist.htm</a:t>
            </a:r>
            <a:endParaRPr lang="en-US" sz="1400" dirty="0"/>
          </a:p>
          <a:p>
            <a:pPr marL="228600" indent="-228600">
              <a:spcAft>
                <a:spcPts val="1200"/>
              </a:spcAft>
              <a:buSzPct val="100000"/>
              <a:buChar char="•"/>
            </a:pPr>
            <a:r>
              <a:rPr lang="en-US" sz="1400" u="sng" dirty="0">
                <a:solidFill>
                  <a:srgbClr val="2E5A96"/>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http://www.mrs.umn.edu/~sungurea/introstat/history/indexhistory.shtml</a:t>
            </a:r>
            <a:endParaRPr lang="en-US" sz="1400" dirty="0"/>
          </a:p>
          <a:p>
            <a:pPr marL="228600" indent="-228600">
              <a:spcAft>
                <a:spcPts val="1200"/>
              </a:spcAft>
              <a:buSzPct val="100000"/>
              <a:buChar char="•"/>
            </a:pPr>
            <a:r>
              <a:rPr lang="en-US" sz="1400" u="sng" dirty="0">
                <a:solidFill>
                  <a:srgbClr val="2E5A96"/>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https://www.cs.ucl.ac.uk/staff/D.Wischik/Talks/histprob.pdf</a:t>
            </a:r>
            <a:endParaRPr lang="en-US" sz="1400" dirty="0"/>
          </a:p>
        </p:txBody>
      </p:sp>
      <p:sp>
        <p:nvSpPr>
          <p:cNvPr id="10" name="Text 8"/>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9 / 62</a:t>
            </a:r>
            <a:endParaRPr lang="en-US" sz="1100" dirty="0"/>
          </a:p>
        </p:txBody>
      </p:sp>
      <p:sp>
        <p:nvSpPr>
          <p:cNvPr id="11" name="Text 9"/>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B2A4A"/>
        </a:solidFill>
        <a:effectLst/>
      </p:bgPr>
    </p:bg>
    <p:spTree>
      <p:nvGrpSpPr>
        <p:cNvPr id="1" name=""/>
        <p:cNvGrpSpPr/>
        <p:nvPr/>
      </p:nvGrpSpPr>
      <p:grpSpPr>
        <a:xfrm>
          <a:off x="0" y="0"/>
          <a:ext cx="0" cy="0"/>
          <a:chOff x="0" y="0"/>
          <a:chExt cx="0" cy="0"/>
        </a:xfrm>
      </p:grpSpPr>
      <p:sp>
        <p:nvSpPr>
          <p:cNvPr id="2" name="Text 0"/>
          <p:cNvSpPr txBox="1"/>
          <p:nvPr/>
        </p:nvSpPr>
        <p:spPr>
          <a:xfrm>
            <a:off x="548640" y="1188720"/>
            <a:ext cx="2743200" cy="1371600"/>
          </a:xfrm>
          <a:prstGeom prst="rect">
            <a:avLst/>
          </a:prstGeom>
          <a:noFill/>
          <a:ln/>
        </p:spPr>
        <p:txBody>
          <a:bodyPr wrap="square" lIns="0" tIns="0" rIns="0" bIns="0" rtlCol="0" anchor="ctr"/>
          <a:lstStyle/>
          <a:p>
            <a:pPr marL="0" indent="0">
              <a:buNone/>
            </a:pPr>
            <a:r>
              <a:rPr lang="en-US" sz="9600" b="1" dirty="0">
                <a:solidFill>
                  <a:srgbClr val="F2B8C0"/>
                </a:solidFill>
                <a:latin typeface="Cambria" pitchFamily="34" charset="0"/>
                <a:ea typeface="Cambria" pitchFamily="34" charset="-122"/>
                <a:cs typeface="Cambria" pitchFamily="34" charset="-120"/>
              </a:rPr>
              <a:t>02</a:t>
            </a:r>
            <a:endParaRPr lang="en-US" sz="9600" dirty="0"/>
          </a:p>
        </p:txBody>
      </p:sp>
      <p:sp>
        <p:nvSpPr>
          <p:cNvPr id="3" name="Text 1"/>
          <p:cNvSpPr txBox="1"/>
          <p:nvPr/>
        </p:nvSpPr>
        <p:spPr>
          <a:xfrm>
            <a:off x="548640" y="2651760"/>
            <a:ext cx="10058400" cy="91440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Random Variables</a:t>
            </a:r>
            <a:endParaRPr lang="en-US" sz="4000" dirty="0"/>
          </a:p>
        </p:txBody>
      </p:sp>
      <p:sp>
        <p:nvSpPr>
          <p:cNvPr id="4" name="Text 2"/>
          <p:cNvSpPr txBox="1"/>
          <p:nvPr/>
        </p:nvSpPr>
        <p:spPr>
          <a:xfrm>
            <a:off x="548640" y="3611880"/>
            <a:ext cx="9144000" cy="731520"/>
          </a:xfrm>
          <a:prstGeom prst="rect">
            <a:avLst/>
          </a:prstGeom>
          <a:noFill/>
          <a:ln/>
        </p:spPr>
        <p:txBody>
          <a:bodyPr wrap="square" lIns="0" tIns="0" rIns="0" bIns="0" rtlCol="0" anchor="ctr"/>
          <a:lstStyle/>
          <a:p>
            <a:pPr marL="0" indent="0">
              <a:buNone/>
            </a:pPr>
            <a:r>
              <a:rPr lang="en-US" sz="2000" dirty="0">
                <a:solidFill>
                  <a:srgbClr val="C9D4E8"/>
                </a:solidFill>
                <a:latin typeface="Calibri" pitchFamily="34" charset="0"/>
                <a:ea typeface="Calibri" pitchFamily="34" charset="-122"/>
                <a:cs typeface="Calibri" pitchFamily="34" charset="-120"/>
              </a:rPr>
              <a:t>Sets, σ-fields and probability spaces: the ground a random variable stands on.</a:t>
            </a:r>
            <a:endParaRPr lang="en-US" sz="2000" dirty="0"/>
          </a:p>
        </p:txBody>
      </p:sp>
      <p:sp>
        <p:nvSpPr>
          <p:cNvPr id="5" name="Shape 3"/>
          <p:cNvSpPr/>
          <p:nvPr/>
        </p:nvSpPr>
        <p:spPr>
          <a:xfrm>
            <a:off x="548640"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6" name="Text 4"/>
          <p:cNvSpPr txBox="1"/>
          <p:nvPr/>
        </p:nvSpPr>
        <p:spPr>
          <a:xfrm>
            <a:off x="548640"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Shape 5"/>
          <p:cNvSpPr/>
          <p:nvPr/>
        </p:nvSpPr>
        <p:spPr>
          <a:xfrm>
            <a:off x="1115568" y="5669280"/>
            <a:ext cx="365760" cy="365760"/>
          </a:xfrm>
          <a:prstGeom prst="ellipse">
            <a:avLst/>
          </a:prstGeom>
          <a:solidFill>
            <a:srgbClr val="FFFFFF"/>
          </a:solidFill>
          <a:ln w="15875">
            <a:solidFill>
              <a:srgbClr val="FFFFFF"/>
            </a:solidFill>
            <a:prstDash val="solid"/>
          </a:ln>
        </p:spPr>
        <p:txBody>
          <a:bodyPr/>
          <a:lstStyle/>
          <a:p>
            <a:endParaRPr lang="en-US"/>
          </a:p>
        </p:txBody>
      </p:sp>
      <p:sp>
        <p:nvSpPr>
          <p:cNvPr id="8" name="Text 6"/>
          <p:cNvSpPr txBox="1"/>
          <p:nvPr/>
        </p:nvSpPr>
        <p:spPr>
          <a:xfrm>
            <a:off x="1115568" y="5669280"/>
            <a:ext cx="365760" cy="365760"/>
          </a:xfrm>
          <a:prstGeom prst="rect">
            <a:avLst/>
          </a:prstGeom>
          <a:noFill/>
          <a:ln/>
        </p:spPr>
        <p:txBody>
          <a:bodyPr wrap="square" lIns="0" tIns="0" rIns="0" bIns="0" rtlCol="0" anchor="ctr"/>
          <a:lstStyle/>
          <a:p>
            <a:pPr marL="0" indent="0" algn="ctr">
              <a:buNone/>
            </a:pPr>
            <a:r>
              <a:rPr lang="en-US" sz="1200" b="1" dirty="0">
                <a:solidFill>
                  <a:srgbClr val="1B2A4A"/>
                </a:solidFill>
                <a:latin typeface="Calibri" pitchFamily="34" charset="0"/>
                <a:ea typeface="Calibri" pitchFamily="34" charset="-122"/>
                <a:cs typeface="Calibri" pitchFamily="34" charset="-120"/>
              </a:rPr>
              <a:t>2</a:t>
            </a:r>
            <a:endParaRPr lang="en-US" sz="1200" dirty="0"/>
          </a:p>
        </p:txBody>
      </p:sp>
      <p:sp>
        <p:nvSpPr>
          <p:cNvPr id="9" name="Shape 7"/>
          <p:cNvSpPr/>
          <p:nvPr/>
        </p:nvSpPr>
        <p:spPr>
          <a:xfrm>
            <a:off x="1682496"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0" name="Text 8"/>
          <p:cNvSpPr txBox="1"/>
          <p:nvPr/>
        </p:nvSpPr>
        <p:spPr>
          <a:xfrm>
            <a:off x="1682496"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3</a:t>
            </a:r>
            <a:endParaRPr lang="en-US" sz="1200" dirty="0"/>
          </a:p>
        </p:txBody>
      </p:sp>
      <p:sp>
        <p:nvSpPr>
          <p:cNvPr id="11" name="Shape 9"/>
          <p:cNvSpPr/>
          <p:nvPr/>
        </p:nvSpPr>
        <p:spPr>
          <a:xfrm>
            <a:off x="2249424"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2" name="Text 10"/>
          <p:cNvSpPr txBox="1"/>
          <p:nvPr/>
        </p:nvSpPr>
        <p:spPr>
          <a:xfrm>
            <a:off x="2249424"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4</a:t>
            </a:r>
            <a:endParaRPr lang="en-US" sz="1200" dirty="0"/>
          </a:p>
        </p:txBody>
      </p:sp>
      <p:sp>
        <p:nvSpPr>
          <p:cNvPr id="13" name="Shape 11"/>
          <p:cNvSpPr/>
          <p:nvPr/>
        </p:nvSpPr>
        <p:spPr>
          <a:xfrm>
            <a:off x="2816352"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4" name="Text 12"/>
          <p:cNvSpPr txBox="1"/>
          <p:nvPr/>
        </p:nvSpPr>
        <p:spPr>
          <a:xfrm>
            <a:off x="2816352"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5</a:t>
            </a:r>
            <a:endParaRPr lang="en-US" sz="1200" dirty="0"/>
          </a:p>
        </p:txBody>
      </p:sp>
      <p:sp>
        <p:nvSpPr>
          <p:cNvPr id="15" name="Shape 13"/>
          <p:cNvSpPr/>
          <p:nvPr/>
        </p:nvSpPr>
        <p:spPr>
          <a:xfrm>
            <a:off x="3383280"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6" name="Text 14"/>
          <p:cNvSpPr txBox="1"/>
          <p:nvPr/>
        </p:nvSpPr>
        <p:spPr>
          <a:xfrm>
            <a:off x="3383280"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6</a:t>
            </a:r>
            <a:endParaRPr lang="en-US" sz="1200" dirty="0"/>
          </a:p>
        </p:txBody>
      </p:sp>
      <p:sp>
        <p:nvSpPr>
          <p:cNvPr id="17" name="Shape 15"/>
          <p:cNvSpPr/>
          <p:nvPr/>
        </p:nvSpPr>
        <p:spPr>
          <a:xfrm>
            <a:off x="3950208"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8" name="Text 16"/>
          <p:cNvSpPr txBox="1"/>
          <p:nvPr/>
        </p:nvSpPr>
        <p:spPr>
          <a:xfrm>
            <a:off x="3950208"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7</a:t>
            </a:r>
            <a:endParaRPr lang="en-US" sz="1200" dirty="0"/>
          </a:p>
        </p:txBody>
      </p:sp>
      <p:sp>
        <p:nvSpPr>
          <p:cNvPr id="19" name="Text 17"/>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8391AD"/>
                </a:solidFill>
                <a:latin typeface="Calibri" pitchFamily="34" charset="0"/>
                <a:ea typeface="Calibri" pitchFamily="34" charset="-122"/>
                <a:cs typeface="Calibri" pitchFamily="34" charset="-120"/>
              </a:rPr>
              <a:t>10 / 62</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02   RANDOM VARIABLES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Sets and σ-Fields</a:t>
            </a:r>
            <a:endParaRPr lang="en-US" sz="3000" dirty="0"/>
          </a:p>
        </p:txBody>
      </p:sp>
      <p:sp>
        <p:nvSpPr>
          <p:cNvPr id="4" name="Text 2"/>
          <p:cNvSpPr txBox="1"/>
          <p:nvPr/>
        </p:nvSpPr>
        <p:spPr>
          <a:xfrm>
            <a:off x="548640" y="1371600"/>
            <a:ext cx="11094415" cy="640080"/>
          </a:xfrm>
          <a:prstGeom prst="rect">
            <a:avLst/>
          </a:prstGeom>
          <a:noFill/>
          <a:ln/>
        </p:spPr>
        <p:txBody>
          <a:bodyPr wrap="square" lIns="0" tIns="0" rIns="0" bIns="0" rtlCol="0" anchor="t"/>
          <a:lstStyle/>
          <a:p>
            <a:pPr marL="228600" indent="-228600" algn="l">
              <a:lnSpc>
                <a:spcPct val="105000"/>
              </a:lnSpc>
              <a:spcAft>
                <a:spcPts val="800"/>
              </a:spcAft>
              <a:buSzPct val="100000"/>
              <a:buChar char="•"/>
            </a:pPr>
            <a:r>
              <a:rPr lang="en-US" sz="1800" dirty="0">
                <a:solidFill>
                  <a:srgbClr val="1E293B"/>
                </a:solidFill>
                <a:latin typeface="Calibri" pitchFamily="34" charset="0"/>
                <a:ea typeface="Calibri" pitchFamily="34" charset="-122"/>
                <a:cs typeface="Calibri" pitchFamily="34" charset="-120"/>
              </a:rPr>
              <a:t>Sets give probability its structure: outcomes are points, </a:t>
            </a:r>
            <a:r>
              <a:rPr lang="en-US" sz="1800" b="1" dirty="0">
                <a:solidFill>
                  <a:srgbClr val="A6192E"/>
                </a:solidFill>
                <a:latin typeface="Calibri" pitchFamily="34" charset="0"/>
                <a:ea typeface="Calibri" pitchFamily="34" charset="-122"/>
                <a:cs typeface="Calibri" pitchFamily="34" charset="-120"/>
              </a:rPr>
              <a:t>events are sets</a:t>
            </a:r>
            <a:r>
              <a:rPr lang="en-US" sz="1800" dirty="0">
                <a:solidFill>
                  <a:srgbClr val="1E293B"/>
                </a:solidFill>
                <a:latin typeface="Calibri" pitchFamily="34" charset="0"/>
                <a:ea typeface="Calibri" pitchFamily="34" charset="-122"/>
                <a:cs typeface="Calibri" pitchFamily="34" charset="-120"/>
              </a:rPr>
              <a:t>, and probabilities are assigned to sets</a:t>
            </a:r>
            <a:endParaRPr lang="en-US" sz="1800" dirty="0"/>
          </a:p>
        </p:txBody>
      </p:sp>
      <p:sp>
        <p:nvSpPr>
          <p:cNvPr id="5" name="Shape 3"/>
          <p:cNvSpPr/>
          <p:nvPr/>
        </p:nvSpPr>
        <p:spPr>
          <a:xfrm>
            <a:off x="548640" y="2148840"/>
            <a:ext cx="11094415" cy="1737360"/>
          </a:xfrm>
          <a:prstGeom prst="roundRect">
            <a:avLst>
              <a:gd name="adj" fmla="val 4211"/>
            </a:avLst>
          </a:prstGeom>
          <a:solidFill>
            <a:srgbClr val="EEF2F8"/>
          </a:solidFill>
          <a:ln w="12700">
            <a:solidFill>
              <a:srgbClr val="EEF2F8"/>
            </a:solidFill>
            <a:prstDash val="solid"/>
          </a:ln>
        </p:spPr>
        <p:txBody>
          <a:bodyPr/>
          <a:lstStyle/>
          <a:p>
            <a:endParaRPr lang="en-US"/>
          </a:p>
        </p:txBody>
      </p:sp>
      <p:sp>
        <p:nvSpPr>
          <p:cNvPr id="6" name="Text 4"/>
          <p:cNvSpPr txBox="1"/>
          <p:nvPr/>
        </p:nvSpPr>
        <p:spPr>
          <a:xfrm>
            <a:off x="777240" y="2276856"/>
            <a:ext cx="10637215"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σ-FIELD (σ-ALGEBRA)</a:t>
            </a:r>
            <a:endParaRPr lang="en-US" sz="1200" dirty="0"/>
          </a:p>
        </p:txBody>
      </p:sp>
      <p:sp>
        <p:nvSpPr>
          <p:cNvPr id="7" name="Text 5"/>
          <p:cNvSpPr txBox="1"/>
          <p:nvPr/>
        </p:nvSpPr>
        <p:spPr>
          <a:xfrm>
            <a:off x="777240" y="2624328"/>
            <a:ext cx="10637215" cy="320040"/>
          </a:xfrm>
          <a:prstGeom prst="rect">
            <a:avLst/>
          </a:prstGeom>
          <a:noFill/>
          <a:ln/>
        </p:spPr>
        <p:txBody>
          <a:bodyPr wrap="square" lIns="0" tIns="0" rIns="0" bIns="0" rtlCol="0" anchor="ctr"/>
          <a:lstStyle/>
          <a:p>
            <a:pPr marL="0" indent="0">
              <a:buNone/>
            </a:pPr>
            <a:r>
              <a:rPr lang="en-US" sz="1700" dirty="0">
                <a:solidFill>
                  <a:srgbClr val="1E293B"/>
                </a:solidFill>
                <a:latin typeface="Calibri" pitchFamily="34" charset="0"/>
                <a:ea typeface="Calibri" pitchFamily="34" charset="-122"/>
                <a:cs typeface="Calibri" pitchFamily="34" charset="-120"/>
              </a:rPr>
              <a:t>A collection 𝓕 of subsets of Ω is a σ-field if:</a:t>
            </a:r>
            <a:endParaRPr lang="en-US" sz="1700" dirty="0"/>
          </a:p>
        </p:txBody>
      </p:sp>
      <p:pic>
        <p:nvPicPr>
          <p:cNvPr id="8" name="Image 0" descr="sigma_ax"/>
          <p:cNvPicPr>
            <a:picLocks noChangeAspect="1"/>
          </p:cNvPicPr>
          <p:nvPr/>
        </p:nvPicPr>
        <p:blipFill>
          <a:blip r:embed="rId3"/>
          <a:stretch>
            <a:fillRect/>
          </a:stretch>
        </p:blipFill>
        <p:spPr>
          <a:xfrm>
            <a:off x="777240" y="3035808"/>
            <a:ext cx="7118223" cy="693420"/>
          </a:xfrm>
          <a:prstGeom prst="rect">
            <a:avLst/>
          </a:prstGeom>
        </p:spPr>
      </p:pic>
      <p:sp>
        <p:nvSpPr>
          <p:cNvPr id="9" name="Shape 6"/>
          <p:cNvSpPr/>
          <p:nvPr/>
        </p:nvSpPr>
        <p:spPr>
          <a:xfrm>
            <a:off x="548640" y="4069080"/>
            <a:ext cx="11094415" cy="2057400"/>
          </a:xfrm>
          <a:prstGeom prst="roundRect">
            <a:avLst>
              <a:gd name="adj" fmla="val 3556"/>
            </a:avLst>
          </a:prstGeom>
          <a:solidFill>
            <a:srgbClr val="EEF2F8"/>
          </a:solidFill>
          <a:ln w="12700">
            <a:solidFill>
              <a:srgbClr val="EEF2F8"/>
            </a:solidFill>
            <a:prstDash val="solid"/>
          </a:ln>
        </p:spPr>
        <p:txBody>
          <a:bodyPr/>
          <a:lstStyle/>
          <a:p>
            <a:endParaRPr lang="en-US"/>
          </a:p>
        </p:txBody>
      </p:sp>
      <p:sp>
        <p:nvSpPr>
          <p:cNvPr id="10" name="Text 7"/>
          <p:cNvSpPr txBox="1"/>
          <p:nvPr/>
        </p:nvSpPr>
        <p:spPr>
          <a:xfrm>
            <a:off x="777240" y="4197096"/>
            <a:ext cx="10637215"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BOREL FIELD</a:t>
            </a:r>
            <a:endParaRPr lang="en-US" sz="1200" dirty="0"/>
          </a:p>
        </p:txBody>
      </p:sp>
      <p:sp>
        <p:nvSpPr>
          <p:cNvPr id="11" name="Text 8"/>
          <p:cNvSpPr txBox="1"/>
          <p:nvPr/>
        </p:nvSpPr>
        <p:spPr>
          <a:xfrm>
            <a:off x="777240" y="4544568"/>
            <a:ext cx="6675120" cy="1371600"/>
          </a:xfrm>
          <a:prstGeom prst="rect">
            <a:avLst/>
          </a:prstGeom>
          <a:noFill/>
          <a:ln/>
        </p:spPr>
        <p:txBody>
          <a:bodyPr wrap="square" lIns="0" tIns="0" rIns="0" bIns="0" rtlCol="0" anchor="t"/>
          <a:lstStyle/>
          <a:p>
            <a:pPr marL="228600" indent="-228600" algn="l">
              <a:lnSpc>
                <a:spcPct val="105000"/>
              </a:lnSpc>
              <a:spcAft>
                <a:spcPts val="800"/>
              </a:spcAft>
              <a:buSzPct val="100000"/>
              <a:buChar char="•"/>
            </a:pPr>
            <a:r>
              <a:rPr lang="en-US" sz="1700" dirty="0">
                <a:solidFill>
                  <a:srgbClr val="1E293B"/>
                </a:solidFill>
                <a:latin typeface="Calibri" pitchFamily="34" charset="0"/>
                <a:ea typeface="Calibri" pitchFamily="34" charset="-122"/>
                <a:cs typeface="Calibri" pitchFamily="34" charset="-120"/>
              </a:rPr>
              <a:t>The </a:t>
            </a:r>
            <a:r>
              <a:rPr lang="en-US" sz="1700" b="1" dirty="0">
                <a:solidFill>
                  <a:srgbClr val="A6192E"/>
                </a:solidFill>
                <a:latin typeface="Calibri" pitchFamily="34" charset="0"/>
                <a:ea typeface="Calibri" pitchFamily="34" charset="-122"/>
                <a:cs typeface="Calibri" pitchFamily="34" charset="-120"/>
              </a:rPr>
              <a:t>smallest</a:t>
            </a:r>
            <a:r>
              <a:rPr lang="en-US" sz="1700" dirty="0">
                <a:solidFill>
                  <a:srgbClr val="1E293B"/>
                </a:solidFill>
                <a:latin typeface="Calibri" pitchFamily="34" charset="0"/>
                <a:ea typeface="Calibri" pitchFamily="34" charset="-122"/>
                <a:cs typeface="Calibri" pitchFamily="34" charset="-120"/>
              </a:rPr>
              <a:t> σ-field on ℝ that contains all open sets (equivalently, all intervals)</a:t>
            </a:r>
            <a:endParaRPr lang="en-US" sz="1700" dirty="0"/>
          </a:p>
          <a:p>
            <a:pPr marL="228600" indent="-228600" algn="l">
              <a:lnSpc>
                <a:spcPct val="105000"/>
              </a:lnSpc>
              <a:spcAft>
                <a:spcPts val="800"/>
              </a:spcAft>
              <a:buSzPct val="100000"/>
              <a:buChar char="•"/>
            </a:pPr>
            <a:r>
              <a:rPr lang="en-US" sz="1700" dirty="0">
                <a:solidFill>
                  <a:srgbClr val="1E293B"/>
                </a:solidFill>
                <a:latin typeface="Calibri" pitchFamily="34" charset="0"/>
                <a:ea typeface="Calibri" pitchFamily="34" charset="-122"/>
                <a:cs typeface="Calibri" pitchFamily="34" charset="-120"/>
              </a:rPr>
              <a:t>Closed under </a:t>
            </a:r>
            <a:r>
              <a:rPr lang="en-US" sz="1700" b="1" dirty="0">
                <a:solidFill>
                  <a:srgbClr val="A6192E"/>
                </a:solidFill>
                <a:latin typeface="Calibri" pitchFamily="34" charset="0"/>
                <a:ea typeface="Calibri" pitchFamily="34" charset="-122"/>
                <a:cs typeface="Calibri" pitchFamily="34" charset="-120"/>
              </a:rPr>
              <a:t>countable unions</a:t>
            </a:r>
            <a:r>
              <a:rPr lang="en-US" sz="1700" dirty="0">
                <a:solidFill>
                  <a:srgbClr val="1E293B"/>
                </a:solidFill>
                <a:latin typeface="Calibri" pitchFamily="34" charset="0"/>
                <a:ea typeface="Calibri" pitchFamily="34" charset="-122"/>
                <a:cs typeface="Calibri" pitchFamily="34" charset="-120"/>
              </a:rPr>
              <a:t>, </a:t>
            </a:r>
            <a:r>
              <a:rPr lang="en-US" sz="1700" b="1" dirty="0">
                <a:solidFill>
                  <a:srgbClr val="A6192E"/>
                </a:solidFill>
                <a:latin typeface="Calibri" pitchFamily="34" charset="0"/>
                <a:ea typeface="Calibri" pitchFamily="34" charset="-122"/>
                <a:cs typeface="Calibri" pitchFamily="34" charset="-120"/>
              </a:rPr>
              <a:t>countable intersections</a:t>
            </a:r>
            <a:r>
              <a:rPr lang="en-US" sz="1700" dirty="0">
                <a:solidFill>
                  <a:srgbClr val="1E293B"/>
                </a:solidFill>
                <a:latin typeface="Calibri" pitchFamily="34" charset="0"/>
                <a:ea typeface="Calibri" pitchFamily="34" charset="-122"/>
                <a:cs typeface="Calibri" pitchFamily="34" charset="-120"/>
              </a:rPr>
              <a:t> and </a:t>
            </a:r>
            <a:r>
              <a:rPr lang="en-US" sz="1700" b="1" dirty="0">
                <a:solidFill>
                  <a:srgbClr val="A6192E"/>
                </a:solidFill>
                <a:latin typeface="Calibri" pitchFamily="34" charset="0"/>
                <a:ea typeface="Calibri" pitchFamily="34" charset="-122"/>
                <a:cs typeface="Calibri" pitchFamily="34" charset="-120"/>
              </a:rPr>
              <a:t>complements</a:t>
            </a:r>
            <a:endParaRPr lang="en-US" sz="1700" dirty="0"/>
          </a:p>
        </p:txBody>
      </p:sp>
      <p:pic>
        <p:nvPicPr>
          <p:cNvPr id="12" name="Image 1" descr="borel"/>
          <p:cNvPicPr>
            <a:picLocks noChangeAspect="1"/>
          </p:cNvPicPr>
          <p:nvPr/>
        </p:nvPicPr>
        <p:blipFill>
          <a:blip r:embed="rId4"/>
          <a:stretch>
            <a:fillRect/>
          </a:stretch>
        </p:blipFill>
        <p:spPr>
          <a:xfrm>
            <a:off x="7818120" y="4864608"/>
            <a:ext cx="2895600" cy="356616"/>
          </a:xfrm>
          <a:prstGeom prst="rect">
            <a:avLst/>
          </a:prstGeom>
        </p:spPr>
      </p:pic>
      <p:sp>
        <p:nvSpPr>
          <p:cNvPr id="14" name="Text 9"/>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11 / 62</a:t>
            </a:r>
            <a:endParaRPr lang="en-US" sz="1100" dirty="0"/>
          </a:p>
        </p:txBody>
      </p:sp>
      <p:sp>
        <p:nvSpPr>
          <p:cNvPr id="15" name="Text 10"/>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02   RANDOM VARIABLES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Probability Space</a:t>
            </a:r>
            <a:endParaRPr lang="en-US" sz="3000" dirty="0"/>
          </a:p>
        </p:txBody>
      </p:sp>
      <p:pic>
        <p:nvPicPr>
          <p:cNvPr id="4" name="Image 0" descr="prob_triple"/>
          <p:cNvPicPr>
            <a:picLocks noChangeAspect="1"/>
          </p:cNvPicPr>
          <p:nvPr/>
        </p:nvPicPr>
        <p:blipFill>
          <a:blip r:embed="rId3"/>
          <a:stretch>
            <a:fillRect/>
          </a:stretch>
        </p:blipFill>
        <p:spPr>
          <a:xfrm>
            <a:off x="548640" y="1463040"/>
            <a:ext cx="1600810" cy="396240"/>
          </a:xfrm>
          <a:prstGeom prst="rect">
            <a:avLst/>
          </a:prstGeom>
        </p:spPr>
      </p:pic>
      <p:sp>
        <p:nvSpPr>
          <p:cNvPr id="5" name="Shape 2"/>
          <p:cNvSpPr/>
          <p:nvPr/>
        </p:nvSpPr>
        <p:spPr>
          <a:xfrm>
            <a:off x="548640" y="2331720"/>
            <a:ext cx="475488" cy="475488"/>
          </a:xfrm>
          <a:prstGeom prst="ellipse">
            <a:avLst/>
          </a:prstGeom>
          <a:solidFill>
            <a:srgbClr val="1B2A4A"/>
          </a:solidFill>
          <a:ln w="12700">
            <a:solidFill>
              <a:srgbClr val="1B2A4A"/>
            </a:solidFill>
            <a:prstDash val="solid"/>
          </a:ln>
        </p:spPr>
        <p:txBody>
          <a:bodyPr/>
          <a:lstStyle/>
          <a:p>
            <a:endParaRPr lang="en-US"/>
          </a:p>
        </p:txBody>
      </p:sp>
      <p:sp>
        <p:nvSpPr>
          <p:cNvPr id="6" name="Text 3"/>
          <p:cNvSpPr txBox="1"/>
          <p:nvPr/>
        </p:nvSpPr>
        <p:spPr>
          <a:xfrm>
            <a:off x="548640" y="2331720"/>
            <a:ext cx="475488" cy="475488"/>
          </a:xfrm>
          <a:prstGeom prst="rect">
            <a:avLst/>
          </a:prstGeom>
          <a:noFill/>
          <a:ln/>
        </p:spPr>
        <p:txBody>
          <a:bodyPr wrap="square" lIns="0" tIns="0" rIns="0" bIns="0" rtlCol="0" anchor="ctr"/>
          <a:lstStyle/>
          <a:p>
            <a:pPr marL="0" indent="0" algn="ctr">
              <a:buNone/>
            </a:pPr>
            <a:r>
              <a:rPr lang="en-US" sz="1800" b="1" i="1" dirty="0">
                <a:solidFill>
                  <a:srgbClr val="FFFFFF"/>
                </a:solidFill>
                <a:latin typeface="Cambria" pitchFamily="34" charset="0"/>
                <a:ea typeface="Cambria" pitchFamily="34" charset="-122"/>
                <a:cs typeface="Cambria" pitchFamily="34" charset="-120"/>
              </a:rPr>
              <a:t>Ω</a:t>
            </a:r>
            <a:endParaRPr lang="en-US" sz="1800" dirty="0"/>
          </a:p>
        </p:txBody>
      </p:sp>
      <p:sp>
        <p:nvSpPr>
          <p:cNvPr id="7" name="Text 4"/>
          <p:cNvSpPr txBox="1"/>
          <p:nvPr/>
        </p:nvSpPr>
        <p:spPr>
          <a:xfrm>
            <a:off x="1234440" y="2331720"/>
            <a:ext cx="10058400" cy="475488"/>
          </a:xfrm>
          <a:prstGeom prst="rect">
            <a:avLst/>
          </a:prstGeom>
          <a:noFill/>
          <a:ln/>
        </p:spPr>
        <p:txBody>
          <a:bodyPr wrap="square" lIns="0" tIns="0" rIns="0" bIns="0" rtlCol="0" anchor="ctr"/>
          <a:lstStyle/>
          <a:p>
            <a:pPr marL="0" indent="0">
              <a:buNone/>
            </a:pPr>
            <a:r>
              <a:rPr lang="en-US" sz="1800" dirty="0">
                <a:solidFill>
                  <a:srgbClr val="1E293B"/>
                </a:solidFill>
                <a:latin typeface="Calibri" pitchFamily="34" charset="0"/>
                <a:ea typeface="Calibri" pitchFamily="34" charset="-122"/>
                <a:cs typeface="Calibri" pitchFamily="34" charset="-120"/>
              </a:rPr>
              <a:t>Sample space: nonempty set of outcomes (“states of nature”)</a:t>
            </a:r>
            <a:endParaRPr lang="en-US" sz="1800" dirty="0"/>
          </a:p>
        </p:txBody>
      </p:sp>
      <p:sp>
        <p:nvSpPr>
          <p:cNvPr id="8" name="Shape 5"/>
          <p:cNvSpPr/>
          <p:nvPr/>
        </p:nvSpPr>
        <p:spPr>
          <a:xfrm>
            <a:off x="548640" y="2990088"/>
            <a:ext cx="475488" cy="475488"/>
          </a:xfrm>
          <a:prstGeom prst="ellipse">
            <a:avLst/>
          </a:prstGeom>
          <a:solidFill>
            <a:srgbClr val="1B2A4A"/>
          </a:solidFill>
          <a:ln w="12700">
            <a:solidFill>
              <a:srgbClr val="1B2A4A"/>
            </a:solidFill>
            <a:prstDash val="solid"/>
          </a:ln>
        </p:spPr>
        <p:txBody>
          <a:bodyPr/>
          <a:lstStyle/>
          <a:p>
            <a:endParaRPr lang="en-US"/>
          </a:p>
        </p:txBody>
      </p:sp>
      <p:sp>
        <p:nvSpPr>
          <p:cNvPr id="9" name="Text 6"/>
          <p:cNvSpPr txBox="1"/>
          <p:nvPr/>
        </p:nvSpPr>
        <p:spPr>
          <a:xfrm>
            <a:off x="548640" y="2990088"/>
            <a:ext cx="475488" cy="475488"/>
          </a:xfrm>
          <a:prstGeom prst="rect">
            <a:avLst/>
          </a:prstGeom>
          <a:noFill/>
          <a:ln/>
        </p:spPr>
        <p:txBody>
          <a:bodyPr wrap="square" lIns="0" tIns="0" rIns="0" bIns="0" rtlCol="0" anchor="ctr"/>
          <a:lstStyle/>
          <a:p>
            <a:pPr marL="0" indent="0" algn="ctr">
              <a:buNone/>
            </a:pPr>
            <a:r>
              <a:rPr lang="en-US" sz="1800" b="1" i="1" dirty="0">
                <a:solidFill>
                  <a:srgbClr val="FFFFFF"/>
                </a:solidFill>
                <a:latin typeface="Cambria" pitchFamily="34" charset="0"/>
                <a:ea typeface="Cambria" pitchFamily="34" charset="-122"/>
                <a:cs typeface="Cambria" pitchFamily="34" charset="-120"/>
              </a:rPr>
              <a:t>𝓕</a:t>
            </a:r>
            <a:endParaRPr lang="en-US" sz="1800" dirty="0"/>
          </a:p>
        </p:txBody>
      </p:sp>
      <p:sp>
        <p:nvSpPr>
          <p:cNvPr id="10" name="Text 7"/>
          <p:cNvSpPr txBox="1"/>
          <p:nvPr/>
        </p:nvSpPr>
        <p:spPr>
          <a:xfrm>
            <a:off x="1234440" y="2990088"/>
            <a:ext cx="10058400" cy="475488"/>
          </a:xfrm>
          <a:prstGeom prst="rect">
            <a:avLst/>
          </a:prstGeom>
          <a:noFill/>
          <a:ln/>
        </p:spPr>
        <p:txBody>
          <a:bodyPr wrap="square" lIns="0" tIns="0" rIns="0" bIns="0" rtlCol="0" anchor="ctr"/>
          <a:lstStyle/>
          <a:p>
            <a:pPr marL="0" indent="0">
              <a:buNone/>
            </a:pPr>
            <a:r>
              <a:rPr lang="en-US" sz="1800" dirty="0">
                <a:solidFill>
                  <a:srgbClr val="1E293B"/>
                </a:solidFill>
                <a:latin typeface="Calibri" pitchFamily="34" charset="0"/>
                <a:ea typeface="Calibri" pitchFamily="34" charset="-122"/>
                <a:cs typeface="Calibri" pitchFamily="34" charset="-120"/>
              </a:rPr>
              <a:t>Events: subsets of Ω forming a σ-field (Borel field)</a:t>
            </a:r>
            <a:endParaRPr lang="en-US" sz="1800" dirty="0"/>
          </a:p>
        </p:txBody>
      </p:sp>
      <p:sp>
        <p:nvSpPr>
          <p:cNvPr id="11" name="Shape 8"/>
          <p:cNvSpPr/>
          <p:nvPr/>
        </p:nvSpPr>
        <p:spPr>
          <a:xfrm>
            <a:off x="548640" y="3648456"/>
            <a:ext cx="475488" cy="475488"/>
          </a:xfrm>
          <a:prstGeom prst="ellipse">
            <a:avLst/>
          </a:prstGeom>
          <a:solidFill>
            <a:srgbClr val="1B2A4A"/>
          </a:solidFill>
          <a:ln w="12700">
            <a:solidFill>
              <a:srgbClr val="1B2A4A"/>
            </a:solidFill>
            <a:prstDash val="solid"/>
          </a:ln>
        </p:spPr>
        <p:txBody>
          <a:bodyPr/>
          <a:lstStyle/>
          <a:p>
            <a:endParaRPr lang="en-US"/>
          </a:p>
        </p:txBody>
      </p:sp>
      <p:sp>
        <p:nvSpPr>
          <p:cNvPr id="12" name="Text 9"/>
          <p:cNvSpPr txBox="1"/>
          <p:nvPr/>
        </p:nvSpPr>
        <p:spPr>
          <a:xfrm>
            <a:off x="548640" y="3648456"/>
            <a:ext cx="475488" cy="475488"/>
          </a:xfrm>
          <a:prstGeom prst="rect">
            <a:avLst/>
          </a:prstGeom>
          <a:noFill/>
          <a:ln/>
        </p:spPr>
        <p:txBody>
          <a:bodyPr wrap="square" lIns="0" tIns="0" rIns="0" bIns="0" rtlCol="0" anchor="ctr"/>
          <a:lstStyle/>
          <a:p>
            <a:pPr marL="0" indent="0" algn="ctr">
              <a:buNone/>
            </a:pPr>
            <a:r>
              <a:rPr lang="en-US" sz="1800" b="1" i="1" dirty="0">
                <a:solidFill>
                  <a:srgbClr val="FFFFFF"/>
                </a:solidFill>
                <a:latin typeface="Cambria" pitchFamily="34" charset="0"/>
                <a:ea typeface="Cambria" pitchFamily="34" charset="-122"/>
                <a:cs typeface="Cambria" pitchFamily="34" charset="-120"/>
              </a:rPr>
              <a:t>P</a:t>
            </a:r>
            <a:endParaRPr lang="en-US" sz="1800" dirty="0"/>
          </a:p>
        </p:txBody>
      </p:sp>
      <p:sp>
        <p:nvSpPr>
          <p:cNvPr id="13" name="Text 10"/>
          <p:cNvSpPr txBox="1"/>
          <p:nvPr/>
        </p:nvSpPr>
        <p:spPr>
          <a:xfrm>
            <a:off x="1234440" y="3648456"/>
            <a:ext cx="10058400" cy="475488"/>
          </a:xfrm>
          <a:prstGeom prst="rect">
            <a:avLst/>
          </a:prstGeom>
          <a:noFill/>
          <a:ln/>
        </p:spPr>
        <p:txBody>
          <a:bodyPr wrap="square" lIns="0" tIns="0" rIns="0" bIns="0" rtlCol="0" anchor="ctr"/>
          <a:lstStyle/>
          <a:p>
            <a:pPr marL="0" indent="0">
              <a:buNone/>
            </a:pPr>
            <a:r>
              <a:rPr lang="en-US" sz="1800" dirty="0">
                <a:solidFill>
                  <a:srgbClr val="1E293B"/>
                </a:solidFill>
                <a:latin typeface="Calibri" pitchFamily="34" charset="0"/>
                <a:ea typeface="Calibri" pitchFamily="34" charset="-122"/>
                <a:cs typeface="Calibri" pitchFamily="34" charset="-120"/>
              </a:rPr>
              <a:t>Probability measure P: 𝓕 → [0, 1]</a:t>
            </a:r>
            <a:endParaRPr lang="en-US" sz="1800" dirty="0"/>
          </a:p>
        </p:txBody>
      </p:sp>
      <p:sp>
        <p:nvSpPr>
          <p:cNvPr id="14" name="Shape 11"/>
          <p:cNvSpPr/>
          <p:nvPr/>
        </p:nvSpPr>
        <p:spPr>
          <a:xfrm>
            <a:off x="548640" y="4434840"/>
            <a:ext cx="11094415" cy="1691640"/>
          </a:xfrm>
          <a:prstGeom prst="roundRect">
            <a:avLst>
              <a:gd name="adj" fmla="val 4324"/>
            </a:avLst>
          </a:prstGeom>
          <a:solidFill>
            <a:srgbClr val="FBEEF0"/>
          </a:solidFill>
          <a:ln w="12700">
            <a:solidFill>
              <a:srgbClr val="FBEEF0"/>
            </a:solidFill>
            <a:prstDash val="solid"/>
          </a:ln>
        </p:spPr>
        <p:txBody>
          <a:bodyPr/>
          <a:lstStyle/>
          <a:p>
            <a:endParaRPr lang="en-US"/>
          </a:p>
        </p:txBody>
      </p:sp>
      <p:sp>
        <p:nvSpPr>
          <p:cNvPr id="15" name="Text 12"/>
          <p:cNvSpPr txBox="1"/>
          <p:nvPr/>
        </p:nvSpPr>
        <p:spPr>
          <a:xfrm>
            <a:off x="777240" y="4562856"/>
            <a:ext cx="10637215"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KOLMOGOROV'S AXIOMS  AND  CONSEQUENCES</a:t>
            </a:r>
            <a:endParaRPr lang="en-US" sz="1200" dirty="0"/>
          </a:p>
        </p:txBody>
      </p:sp>
      <p:pic>
        <p:nvPicPr>
          <p:cNvPr id="16" name="Image 1" descr="kolm_ax"/>
          <p:cNvPicPr>
            <a:picLocks noChangeAspect="1"/>
          </p:cNvPicPr>
          <p:nvPr/>
        </p:nvPicPr>
        <p:blipFill>
          <a:blip r:embed="rId4"/>
          <a:stretch>
            <a:fillRect/>
          </a:stretch>
        </p:blipFill>
        <p:spPr>
          <a:xfrm>
            <a:off x="777240" y="4910328"/>
            <a:ext cx="5974004" cy="614172"/>
          </a:xfrm>
          <a:prstGeom prst="rect">
            <a:avLst/>
          </a:prstGeom>
        </p:spPr>
      </p:pic>
      <p:pic>
        <p:nvPicPr>
          <p:cNvPr id="17" name="Image 2" descr="prob_cons"/>
          <p:cNvPicPr>
            <a:picLocks noChangeAspect="1"/>
          </p:cNvPicPr>
          <p:nvPr/>
        </p:nvPicPr>
        <p:blipFill>
          <a:blip r:embed="rId5"/>
          <a:stretch>
            <a:fillRect/>
          </a:stretch>
        </p:blipFill>
        <p:spPr>
          <a:xfrm>
            <a:off x="777240" y="5641848"/>
            <a:ext cx="6325972" cy="236220"/>
          </a:xfrm>
          <a:prstGeom prst="rect">
            <a:avLst/>
          </a:prstGeom>
        </p:spPr>
      </p:pic>
      <p:sp>
        <p:nvSpPr>
          <p:cNvPr id="19" name="Text 13"/>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12 / 62</a:t>
            </a:r>
            <a:endParaRPr lang="en-US" sz="1100" dirty="0"/>
          </a:p>
        </p:txBody>
      </p:sp>
      <p:sp>
        <p:nvSpPr>
          <p:cNvPr id="20" name="Text 14"/>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02   RANDOM VARIABLES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Random Variables</a:t>
            </a:r>
            <a:endParaRPr lang="en-US" sz="3000" dirty="0"/>
          </a:p>
        </p:txBody>
      </p:sp>
      <p:sp>
        <p:nvSpPr>
          <p:cNvPr id="4" name="Shape 2"/>
          <p:cNvSpPr/>
          <p:nvPr/>
        </p:nvSpPr>
        <p:spPr>
          <a:xfrm>
            <a:off x="548640" y="1463040"/>
            <a:ext cx="5394960" cy="4663440"/>
          </a:xfrm>
          <a:prstGeom prst="roundRect">
            <a:avLst>
              <a:gd name="adj" fmla="val 1569"/>
            </a:avLst>
          </a:prstGeom>
          <a:solidFill>
            <a:srgbClr val="EEF2F8"/>
          </a:solidFill>
          <a:ln w="12700">
            <a:solidFill>
              <a:srgbClr val="EEF2F8"/>
            </a:solidFill>
            <a:prstDash val="solid"/>
          </a:ln>
        </p:spPr>
        <p:txBody>
          <a:bodyPr/>
          <a:lstStyle/>
          <a:p>
            <a:endParaRPr lang="en-US"/>
          </a:p>
        </p:txBody>
      </p:sp>
      <p:sp>
        <p:nvSpPr>
          <p:cNvPr id="5" name="Text 3"/>
          <p:cNvSpPr txBox="1"/>
          <p:nvPr/>
        </p:nvSpPr>
        <p:spPr>
          <a:xfrm>
            <a:off x="777240" y="1591056"/>
            <a:ext cx="4937760"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DEFINITION</a:t>
            </a:r>
            <a:endParaRPr lang="en-US" sz="1200" dirty="0"/>
          </a:p>
        </p:txBody>
      </p:sp>
      <p:sp>
        <p:nvSpPr>
          <p:cNvPr id="6" name="Text 4"/>
          <p:cNvSpPr txBox="1"/>
          <p:nvPr/>
        </p:nvSpPr>
        <p:spPr>
          <a:xfrm>
            <a:off x="777240" y="1938528"/>
            <a:ext cx="4937760" cy="1097280"/>
          </a:xfrm>
          <a:prstGeom prst="rect">
            <a:avLst/>
          </a:prstGeom>
          <a:noFill/>
          <a:ln/>
        </p:spPr>
        <p:txBody>
          <a:bodyPr wrap="square" lIns="0" tIns="0" rIns="0" bIns="0" rtlCol="0" anchor="t"/>
          <a:lstStyle/>
          <a:p>
            <a:pPr marL="0" indent="0" algn="l">
              <a:lnSpc>
                <a:spcPct val="105000"/>
              </a:lnSpc>
              <a:spcAft>
                <a:spcPts val="800"/>
              </a:spcAft>
              <a:buNone/>
            </a:pPr>
            <a:r>
              <a:rPr lang="en-US" sz="1800" dirty="0">
                <a:solidFill>
                  <a:srgbClr val="1E293B"/>
                </a:solidFill>
                <a:latin typeface="Calibri" pitchFamily="34" charset="0"/>
                <a:ea typeface="Calibri" pitchFamily="34" charset="-122"/>
                <a:cs typeface="Calibri" pitchFamily="34" charset="-120"/>
              </a:rPr>
              <a:t>A </a:t>
            </a:r>
            <a:r>
              <a:rPr lang="en-US" sz="1800" b="1" dirty="0">
                <a:solidFill>
                  <a:srgbClr val="A6192E"/>
                </a:solidFill>
                <a:latin typeface="Calibri" pitchFamily="34" charset="0"/>
                <a:ea typeface="Calibri" pitchFamily="34" charset="-122"/>
                <a:cs typeface="Calibri" pitchFamily="34" charset="-120"/>
              </a:rPr>
              <a:t>random variable</a:t>
            </a:r>
            <a:r>
              <a:rPr lang="en-US" sz="1800" dirty="0">
                <a:solidFill>
                  <a:srgbClr val="1E293B"/>
                </a:solidFill>
                <a:latin typeface="Calibri" pitchFamily="34" charset="0"/>
                <a:ea typeface="Calibri" pitchFamily="34" charset="-122"/>
                <a:cs typeface="Calibri" pitchFamily="34" charset="-120"/>
              </a:rPr>
              <a:t> (RV) is a </a:t>
            </a:r>
            <a:r>
              <a:rPr lang="en-US" sz="1800" b="1" dirty="0">
                <a:solidFill>
                  <a:srgbClr val="A6192E"/>
                </a:solidFill>
                <a:latin typeface="Calibri" pitchFamily="34" charset="0"/>
                <a:ea typeface="Calibri" pitchFamily="34" charset="-122"/>
                <a:cs typeface="Calibri" pitchFamily="34" charset="-120"/>
              </a:rPr>
              <a:t>function</a:t>
            </a:r>
            <a:r>
              <a:rPr lang="en-US" sz="1800" dirty="0">
                <a:solidFill>
                  <a:srgbClr val="1E293B"/>
                </a:solidFill>
                <a:latin typeface="Calibri" pitchFamily="34" charset="0"/>
                <a:ea typeface="Calibri" pitchFamily="34" charset="-122"/>
                <a:cs typeface="Calibri" pitchFamily="34" charset="-120"/>
              </a:rPr>
              <a:t> (mapping) from the outcomes of an experiment to the real (or complex) numbers</a:t>
            </a:r>
            <a:endParaRPr lang="en-US" sz="1800" dirty="0"/>
          </a:p>
        </p:txBody>
      </p:sp>
      <p:pic>
        <p:nvPicPr>
          <p:cNvPr id="7" name="Image 0" descr="rv_def"/>
          <p:cNvPicPr>
            <a:picLocks noChangeAspect="1"/>
          </p:cNvPicPr>
          <p:nvPr/>
        </p:nvPicPr>
        <p:blipFill>
          <a:blip r:embed="rId3"/>
          <a:stretch>
            <a:fillRect/>
          </a:stretch>
        </p:blipFill>
        <p:spPr>
          <a:xfrm>
            <a:off x="777240" y="3127248"/>
            <a:ext cx="2869540" cy="289560"/>
          </a:xfrm>
          <a:prstGeom prst="rect">
            <a:avLst/>
          </a:prstGeom>
        </p:spPr>
      </p:pic>
      <p:sp>
        <p:nvSpPr>
          <p:cNvPr id="8" name="Text 5"/>
          <p:cNvSpPr txBox="1"/>
          <p:nvPr/>
        </p:nvSpPr>
        <p:spPr>
          <a:xfrm>
            <a:off x="777240" y="4041648"/>
            <a:ext cx="4937760" cy="640080"/>
          </a:xfrm>
          <a:prstGeom prst="rect">
            <a:avLst/>
          </a:prstGeom>
          <a:noFill/>
          <a:ln/>
        </p:spPr>
        <p:txBody>
          <a:bodyPr wrap="square" lIns="0" tIns="0" rIns="0" bIns="0" rtlCol="0" anchor="t"/>
          <a:lstStyle/>
          <a:p>
            <a:pPr marL="0" indent="0" algn="l">
              <a:lnSpc>
                <a:spcPct val="105000"/>
              </a:lnSpc>
              <a:spcAft>
                <a:spcPts val="800"/>
              </a:spcAft>
              <a:buNone/>
            </a:pPr>
            <a:r>
              <a:rPr lang="en-US" sz="1600" dirty="0">
                <a:solidFill>
                  <a:srgbClr val="1E293B"/>
                </a:solidFill>
                <a:latin typeface="Calibri" pitchFamily="34" charset="0"/>
                <a:ea typeface="Calibri" pitchFamily="34" charset="-122"/>
                <a:cs typeface="Calibri" pitchFamily="34" charset="-120"/>
              </a:rPr>
              <a:t>Requirement (measurability), so that P(X ≤ x) is always defined:</a:t>
            </a:r>
            <a:endParaRPr lang="en-US" sz="1600" dirty="0"/>
          </a:p>
        </p:txBody>
      </p:sp>
      <p:pic>
        <p:nvPicPr>
          <p:cNvPr id="9" name="Image 1" descr="rv_meas"/>
          <p:cNvPicPr>
            <a:picLocks noChangeAspect="1"/>
          </p:cNvPicPr>
          <p:nvPr/>
        </p:nvPicPr>
        <p:blipFill>
          <a:blip r:embed="rId4"/>
          <a:stretch>
            <a:fillRect/>
          </a:stretch>
        </p:blipFill>
        <p:spPr>
          <a:xfrm>
            <a:off x="777240" y="4727448"/>
            <a:ext cx="3764890" cy="243840"/>
          </a:xfrm>
          <a:prstGeom prst="rect">
            <a:avLst/>
          </a:prstGeom>
        </p:spPr>
      </p:pic>
      <p:pic>
        <p:nvPicPr>
          <p:cNvPr id="10" name="Image 2" descr="Outcomes in Omega mapped to points on the real line"/>
          <p:cNvPicPr>
            <a:picLocks noChangeAspect="1"/>
          </p:cNvPicPr>
          <p:nvPr/>
        </p:nvPicPr>
        <p:blipFill>
          <a:blip r:embed="rId5"/>
          <a:stretch>
            <a:fillRect/>
          </a:stretch>
        </p:blipFill>
        <p:spPr>
          <a:xfrm>
            <a:off x="6263640" y="2137243"/>
            <a:ext cx="5394960" cy="3315035"/>
          </a:xfrm>
          <a:prstGeom prst="rect">
            <a:avLst/>
          </a:prstGeom>
        </p:spPr>
      </p:pic>
      <p:sp>
        <p:nvSpPr>
          <p:cNvPr id="11" name="Text 6"/>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13 / 62</a:t>
            </a:r>
            <a:endParaRPr lang="en-US" sz="1100" dirty="0"/>
          </a:p>
        </p:txBody>
      </p:sp>
      <p:sp>
        <p:nvSpPr>
          <p:cNvPr id="12" name="Text 7"/>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02   RANDOM VARIABLES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Examples of Random Variables</a:t>
            </a:r>
            <a:endParaRPr lang="en-US" sz="3000" dirty="0"/>
          </a:p>
        </p:txBody>
      </p:sp>
      <p:sp>
        <p:nvSpPr>
          <p:cNvPr id="4" name="Shape 2"/>
          <p:cNvSpPr/>
          <p:nvPr/>
        </p:nvSpPr>
        <p:spPr>
          <a:xfrm>
            <a:off x="548640" y="1554480"/>
            <a:ext cx="3515258" cy="4297680"/>
          </a:xfrm>
          <a:prstGeom prst="roundRect">
            <a:avLst>
              <a:gd name="adj" fmla="val 2081"/>
            </a:avLst>
          </a:prstGeom>
          <a:solidFill>
            <a:srgbClr val="EDF5F0"/>
          </a:solidFill>
          <a:ln w="12700">
            <a:solidFill>
              <a:srgbClr val="EDF5F0"/>
            </a:solidFill>
            <a:prstDash val="solid"/>
          </a:ln>
        </p:spPr>
        <p:txBody>
          <a:bodyPr/>
          <a:lstStyle/>
          <a:p>
            <a:endParaRPr lang="en-US"/>
          </a:p>
        </p:txBody>
      </p:sp>
      <p:sp>
        <p:nvSpPr>
          <p:cNvPr id="5" name="Shape 3"/>
          <p:cNvSpPr/>
          <p:nvPr/>
        </p:nvSpPr>
        <p:spPr>
          <a:xfrm>
            <a:off x="822960" y="1874520"/>
            <a:ext cx="868680" cy="868680"/>
          </a:xfrm>
          <a:prstGeom prst="ellipse">
            <a:avLst/>
          </a:prstGeom>
          <a:solidFill>
            <a:srgbClr val="2F6B4F"/>
          </a:solidFill>
          <a:ln w="12700">
            <a:solidFill>
              <a:srgbClr val="2F6B4F"/>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1024128" y="2075688"/>
            <a:ext cx="466344" cy="466344"/>
          </a:xfrm>
          <a:prstGeom prst="rect">
            <a:avLst/>
          </a:prstGeom>
        </p:spPr>
      </p:pic>
      <p:sp>
        <p:nvSpPr>
          <p:cNvPr id="7" name="Text 4"/>
          <p:cNvSpPr txBox="1"/>
          <p:nvPr/>
        </p:nvSpPr>
        <p:spPr>
          <a:xfrm>
            <a:off x="822960" y="2971800"/>
            <a:ext cx="2966618" cy="274320"/>
          </a:xfrm>
          <a:prstGeom prst="rect">
            <a:avLst/>
          </a:prstGeom>
          <a:noFill/>
          <a:ln/>
        </p:spPr>
        <p:txBody>
          <a:bodyPr wrap="square" lIns="0" tIns="0" rIns="0" bIns="0" rtlCol="0" anchor="ctr"/>
          <a:lstStyle/>
          <a:p>
            <a:pPr marL="0" indent="0">
              <a:buNone/>
            </a:pPr>
            <a:r>
              <a:rPr lang="en-US" sz="1200" b="1" kern="0" spc="150" dirty="0">
                <a:solidFill>
                  <a:srgbClr val="2F6B4F"/>
                </a:solidFill>
                <a:latin typeface="Calibri" pitchFamily="34" charset="0"/>
                <a:ea typeface="Calibri" pitchFamily="34" charset="-122"/>
                <a:cs typeface="Calibri" pitchFamily="34" charset="-120"/>
              </a:rPr>
              <a:t>EXAMPLE I</a:t>
            </a:r>
            <a:endParaRPr lang="en-US" sz="1200" dirty="0"/>
          </a:p>
        </p:txBody>
      </p:sp>
      <p:sp>
        <p:nvSpPr>
          <p:cNvPr id="8" name="Text 5"/>
          <p:cNvSpPr txBox="1"/>
          <p:nvPr/>
        </p:nvSpPr>
        <p:spPr>
          <a:xfrm>
            <a:off x="822960" y="3291840"/>
            <a:ext cx="2966618" cy="457200"/>
          </a:xfrm>
          <a:prstGeom prst="rect">
            <a:avLst/>
          </a:prstGeom>
          <a:noFill/>
          <a:ln/>
        </p:spPr>
        <p:txBody>
          <a:bodyPr wrap="square" lIns="0" tIns="0" rIns="0" bIns="0" rtlCol="0" anchor="ctr"/>
          <a:lstStyle/>
          <a:p>
            <a:pPr marL="0" indent="0">
              <a:buNone/>
            </a:pPr>
            <a:r>
              <a:rPr lang="en-US" sz="2200" b="1" dirty="0">
                <a:solidFill>
                  <a:srgbClr val="1B2A4A"/>
                </a:solidFill>
                <a:latin typeface="Cambria" pitchFamily="34" charset="0"/>
                <a:ea typeface="Cambria" pitchFamily="34" charset="-122"/>
                <a:cs typeface="Cambria" pitchFamily="34" charset="-120"/>
              </a:rPr>
              <a:t>Faces of a die</a:t>
            </a:r>
            <a:endParaRPr lang="en-US" sz="2200" dirty="0"/>
          </a:p>
        </p:txBody>
      </p:sp>
      <p:sp>
        <p:nvSpPr>
          <p:cNvPr id="9" name="Text 6"/>
          <p:cNvSpPr txBox="1"/>
          <p:nvPr/>
        </p:nvSpPr>
        <p:spPr>
          <a:xfrm>
            <a:off x="822960" y="3840480"/>
            <a:ext cx="2966618" cy="1188720"/>
          </a:xfrm>
          <a:prstGeom prst="rect">
            <a:avLst/>
          </a:prstGeom>
          <a:noFill/>
          <a:ln/>
        </p:spPr>
        <p:txBody>
          <a:bodyPr wrap="square" lIns="0" tIns="0" rIns="0" bIns="0" rtlCol="0" anchor="t"/>
          <a:lstStyle/>
          <a:p>
            <a:pPr marL="0" indent="0">
              <a:buNone/>
            </a:pPr>
            <a:r>
              <a:rPr lang="en-US" sz="1700" dirty="0">
                <a:solidFill>
                  <a:srgbClr val="1E293B"/>
                </a:solidFill>
                <a:latin typeface="Calibri" pitchFamily="34" charset="0"/>
                <a:ea typeface="Calibri" pitchFamily="34" charset="-122"/>
                <a:cs typeface="Calibri" pitchFamily="34" charset="-120"/>
              </a:rPr>
              <a:t>Map each face to the first six natural numbers {1, …, 6}</a:t>
            </a:r>
            <a:endParaRPr lang="en-US" sz="1700" dirty="0"/>
          </a:p>
        </p:txBody>
      </p:sp>
      <p:sp>
        <p:nvSpPr>
          <p:cNvPr id="10" name="Text 7"/>
          <p:cNvSpPr txBox="1"/>
          <p:nvPr/>
        </p:nvSpPr>
        <p:spPr>
          <a:xfrm>
            <a:off x="822960" y="5166360"/>
            <a:ext cx="1463040" cy="365760"/>
          </a:xfrm>
          <a:prstGeom prst="roundRect">
            <a:avLst>
              <a:gd name="adj" fmla="val 50000"/>
            </a:avLst>
          </a:prstGeom>
          <a:solidFill>
            <a:srgbClr val="2F6B4F"/>
          </a:solid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Discrete</a:t>
            </a:r>
            <a:endParaRPr lang="en-US" sz="1300" dirty="0"/>
          </a:p>
        </p:txBody>
      </p:sp>
      <p:sp>
        <p:nvSpPr>
          <p:cNvPr id="11" name="Shape 8"/>
          <p:cNvSpPr/>
          <p:nvPr/>
        </p:nvSpPr>
        <p:spPr>
          <a:xfrm>
            <a:off x="4338218" y="1554480"/>
            <a:ext cx="3515258" cy="4297680"/>
          </a:xfrm>
          <a:prstGeom prst="roundRect">
            <a:avLst>
              <a:gd name="adj" fmla="val 2081"/>
            </a:avLst>
          </a:prstGeom>
          <a:solidFill>
            <a:srgbClr val="EDF5F0"/>
          </a:solidFill>
          <a:ln w="12700">
            <a:solidFill>
              <a:srgbClr val="EDF5F0"/>
            </a:solidFill>
            <a:prstDash val="solid"/>
          </a:ln>
        </p:spPr>
        <p:txBody>
          <a:bodyPr/>
          <a:lstStyle/>
          <a:p>
            <a:endParaRPr lang="en-US"/>
          </a:p>
        </p:txBody>
      </p:sp>
      <p:sp>
        <p:nvSpPr>
          <p:cNvPr id="12" name="Shape 9"/>
          <p:cNvSpPr/>
          <p:nvPr/>
        </p:nvSpPr>
        <p:spPr>
          <a:xfrm>
            <a:off x="4612538" y="1874520"/>
            <a:ext cx="868680" cy="868680"/>
          </a:xfrm>
          <a:prstGeom prst="ellipse">
            <a:avLst/>
          </a:prstGeom>
          <a:solidFill>
            <a:srgbClr val="2F6B4F"/>
          </a:solidFill>
          <a:ln w="12700">
            <a:solidFill>
              <a:srgbClr val="2F6B4F"/>
            </a:solidFill>
            <a:prstDash val="solid"/>
          </a:ln>
        </p:spPr>
        <p:txBody>
          <a:bodyPr/>
          <a:lstStyle/>
          <a:p>
            <a:endParaRPr lang="en-US"/>
          </a:p>
        </p:txBody>
      </p:sp>
      <p:pic>
        <p:nvPicPr>
          <p:cNvPr id="13" name="Image 1" descr="preencoded.png"/>
          <p:cNvPicPr>
            <a:picLocks noChangeAspect="1"/>
          </p:cNvPicPr>
          <p:nvPr/>
        </p:nvPicPr>
        <p:blipFill>
          <a:blip r:embed="rId4"/>
          <a:stretch>
            <a:fillRect/>
          </a:stretch>
        </p:blipFill>
        <p:spPr>
          <a:xfrm>
            <a:off x="4813706" y="2075688"/>
            <a:ext cx="466344" cy="466344"/>
          </a:xfrm>
          <a:prstGeom prst="rect">
            <a:avLst/>
          </a:prstGeom>
        </p:spPr>
      </p:pic>
      <p:sp>
        <p:nvSpPr>
          <p:cNvPr id="14" name="Text 10"/>
          <p:cNvSpPr txBox="1"/>
          <p:nvPr/>
        </p:nvSpPr>
        <p:spPr>
          <a:xfrm>
            <a:off x="4612538" y="2971800"/>
            <a:ext cx="2966618" cy="274320"/>
          </a:xfrm>
          <a:prstGeom prst="rect">
            <a:avLst/>
          </a:prstGeom>
          <a:noFill/>
          <a:ln/>
        </p:spPr>
        <p:txBody>
          <a:bodyPr wrap="square" lIns="0" tIns="0" rIns="0" bIns="0" rtlCol="0" anchor="ctr"/>
          <a:lstStyle/>
          <a:p>
            <a:pPr marL="0" indent="0">
              <a:buNone/>
            </a:pPr>
            <a:r>
              <a:rPr lang="en-US" sz="1200" b="1" kern="0" spc="150" dirty="0">
                <a:solidFill>
                  <a:srgbClr val="2F6B4F"/>
                </a:solidFill>
                <a:latin typeface="Calibri" pitchFamily="34" charset="0"/>
                <a:ea typeface="Calibri" pitchFamily="34" charset="-122"/>
                <a:cs typeface="Calibri" pitchFamily="34" charset="-120"/>
              </a:rPr>
              <a:t>EXAMPLE II</a:t>
            </a:r>
            <a:endParaRPr lang="en-US" sz="1200" dirty="0"/>
          </a:p>
        </p:txBody>
      </p:sp>
      <p:sp>
        <p:nvSpPr>
          <p:cNvPr id="15" name="Text 11"/>
          <p:cNvSpPr txBox="1"/>
          <p:nvPr/>
        </p:nvSpPr>
        <p:spPr>
          <a:xfrm>
            <a:off x="4612538" y="3291840"/>
            <a:ext cx="2966618" cy="457200"/>
          </a:xfrm>
          <a:prstGeom prst="rect">
            <a:avLst/>
          </a:prstGeom>
          <a:noFill/>
          <a:ln/>
        </p:spPr>
        <p:txBody>
          <a:bodyPr wrap="square" lIns="0" tIns="0" rIns="0" bIns="0" rtlCol="0" anchor="ctr"/>
          <a:lstStyle/>
          <a:p>
            <a:pPr marL="0" indent="0">
              <a:buNone/>
            </a:pPr>
            <a:r>
              <a:rPr lang="en-US" sz="2200" b="1" dirty="0">
                <a:solidFill>
                  <a:srgbClr val="1B2A4A"/>
                </a:solidFill>
                <a:latin typeface="Cambria" pitchFamily="34" charset="0"/>
                <a:ea typeface="Cambria" pitchFamily="34" charset="-122"/>
                <a:cs typeface="Cambria" pitchFamily="34" charset="-120"/>
              </a:rPr>
              <a:t>Height of a person</a:t>
            </a:r>
            <a:endParaRPr lang="en-US" sz="2200" dirty="0"/>
          </a:p>
        </p:txBody>
      </p:sp>
      <p:sp>
        <p:nvSpPr>
          <p:cNvPr id="16" name="Text 12"/>
          <p:cNvSpPr txBox="1"/>
          <p:nvPr/>
        </p:nvSpPr>
        <p:spPr>
          <a:xfrm>
            <a:off x="4612538" y="3840480"/>
            <a:ext cx="2966618" cy="1188720"/>
          </a:xfrm>
          <a:prstGeom prst="rect">
            <a:avLst/>
          </a:prstGeom>
          <a:noFill/>
          <a:ln/>
        </p:spPr>
        <p:txBody>
          <a:bodyPr wrap="square" lIns="0" tIns="0" rIns="0" bIns="0" rtlCol="0" anchor="t"/>
          <a:lstStyle/>
          <a:p>
            <a:pPr marL="0" indent="0">
              <a:buNone/>
            </a:pPr>
            <a:r>
              <a:rPr lang="en-US" sz="1700" dirty="0">
                <a:solidFill>
                  <a:srgbClr val="1E293B"/>
                </a:solidFill>
                <a:latin typeface="Calibri" pitchFamily="34" charset="0"/>
                <a:ea typeface="Calibri" pitchFamily="34" charset="-122"/>
                <a:cs typeface="Calibri" pitchFamily="34" charset="-120"/>
              </a:rPr>
              <a:t>Map a person's height to the real interval (0, 3] meters</a:t>
            </a:r>
            <a:endParaRPr lang="en-US" sz="1700" dirty="0"/>
          </a:p>
        </p:txBody>
      </p:sp>
      <p:sp>
        <p:nvSpPr>
          <p:cNvPr id="17" name="Text 13"/>
          <p:cNvSpPr txBox="1"/>
          <p:nvPr/>
        </p:nvSpPr>
        <p:spPr>
          <a:xfrm>
            <a:off x="4612538" y="5166360"/>
            <a:ext cx="1463040" cy="365760"/>
          </a:xfrm>
          <a:prstGeom prst="roundRect">
            <a:avLst>
              <a:gd name="adj" fmla="val 50000"/>
            </a:avLst>
          </a:prstGeom>
          <a:solidFill>
            <a:srgbClr val="1B2A4A"/>
          </a:solid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Continuous</a:t>
            </a:r>
            <a:endParaRPr lang="en-US" sz="1300" dirty="0"/>
          </a:p>
        </p:txBody>
      </p:sp>
      <p:sp>
        <p:nvSpPr>
          <p:cNvPr id="18" name="Shape 14"/>
          <p:cNvSpPr/>
          <p:nvPr/>
        </p:nvSpPr>
        <p:spPr>
          <a:xfrm>
            <a:off x="8127797" y="1554480"/>
            <a:ext cx="3515258" cy="4297680"/>
          </a:xfrm>
          <a:prstGeom prst="roundRect">
            <a:avLst>
              <a:gd name="adj" fmla="val 2081"/>
            </a:avLst>
          </a:prstGeom>
          <a:solidFill>
            <a:srgbClr val="EDF5F0"/>
          </a:solidFill>
          <a:ln w="12700">
            <a:solidFill>
              <a:srgbClr val="EDF5F0"/>
            </a:solidFill>
            <a:prstDash val="solid"/>
          </a:ln>
        </p:spPr>
        <p:txBody>
          <a:bodyPr/>
          <a:lstStyle/>
          <a:p>
            <a:endParaRPr lang="en-US"/>
          </a:p>
        </p:txBody>
      </p:sp>
      <p:sp>
        <p:nvSpPr>
          <p:cNvPr id="19" name="Shape 15"/>
          <p:cNvSpPr/>
          <p:nvPr/>
        </p:nvSpPr>
        <p:spPr>
          <a:xfrm>
            <a:off x="8402117" y="1874520"/>
            <a:ext cx="868680" cy="868680"/>
          </a:xfrm>
          <a:prstGeom prst="ellipse">
            <a:avLst/>
          </a:prstGeom>
          <a:solidFill>
            <a:srgbClr val="2F6B4F"/>
          </a:solidFill>
          <a:ln w="12700">
            <a:solidFill>
              <a:srgbClr val="2F6B4F"/>
            </a:solidFill>
            <a:prstDash val="solid"/>
          </a:ln>
        </p:spPr>
        <p:txBody>
          <a:bodyPr/>
          <a:lstStyle/>
          <a:p>
            <a:endParaRPr lang="en-US"/>
          </a:p>
        </p:txBody>
      </p:sp>
      <p:pic>
        <p:nvPicPr>
          <p:cNvPr id="20" name="Image 2" descr="preencoded.png"/>
          <p:cNvPicPr>
            <a:picLocks noChangeAspect="1"/>
          </p:cNvPicPr>
          <p:nvPr/>
        </p:nvPicPr>
        <p:blipFill>
          <a:blip r:embed="rId5"/>
          <a:stretch>
            <a:fillRect/>
          </a:stretch>
        </p:blipFill>
        <p:spPr>
          <a:xfrm>
            <a:off x="8603285" y="2075688"/>
            <a:ext cx="466344" cy="466344"/>
          </a:xfrm>
          <a:prstGeom prst="rect">
            <a:avLst/>
          </a:prstGeom>
        </p:spPr>
      </p:pic>
      <p:sp>
        <p:nvSpPr>
          <p:cNvPr id="21" name="Text 16"/>
          <p:cNvSpPr txBox="1"/>
          <p:nvPr/>
        </p:nvSpPr>
        <p:spPr>
          <a:xfrm>
            <a:off x="8402117" y="2971800"/>
            <a:ext cx="2966618" cy="274320"/>
          </a:xfrm>
          <a:prstGeom prst="rect">
            <a:avLst/>
          </a:prstGeom>
          <a:noFill/>
          <a:ln/>
        </p:spPr>
        <p:txBody>
          <a:bodyPr wrap="square" lIns="0" tIns="0" rIns="0" bIns="0" rtlCol="0" anchor="ctr"/>
          <a:lstStyle/>
          <a:p>
            <a:pPr marL="0" indent="0">
              <a:buNone/>
            </a:pPr>
            <a:r>
              <a:rPr lang="en-US" sz="1200" b="1" kern="0" spc="150" dirty="0">
                <a:solidFill>
                  <a:srgbClr val="2F6B4F"/>
                </a:solidFill>
                <a:latin typeface="Calibri" pitchFamily="34" charset="0"/>
                <a:ea typeface="Calibri" pitchFamily="34" charset="-122"/>
                <a:cs typeface="Calibri" pitchFamily="34" charset="-120"/>
              </a:rPr>
              <a:t>EXAMPLE III</a:t>
            </a:r>
            <a:endParaRPr lang="en-US" sz="1200" dirty="0"/>
          </a:p>
        </p:txBody>
      </p:sp>
      <p:sp>
        <p:nvSpPr>
          <p:cNvPr id="22" name="Text 17"/>
          <p:cNvSpPr txBox="1"/>
          <p:nvPr/>
        </p:nvSpPr>
        <p:spPr>
          <a:xfrm>
            <a:off x="8402117" y="3291840"/>
            <a:ext cx="2966618" cy="457200"/>
          </a:xfrm>
          <a:prstGeom prst="rect">
            <a:avLst/>
          </a:prstGeom>
          <a:noFill/>
          <a:ln/>
        </p:spPr>
        <p:txBody>
          <a:bodyPr wrap="square" lIns="0" tIns="0" rIns="0" bIns="0" rtlCol="0" anchor="ctr"/>
          <a:lstStyle/>
          <a:p>
            <a:pPr marL="0" indent="0">
              <a:buNone/>
            </a:pPr>
            <a:r>
              <a:rPr lang="en-US" sz="2200" b="1" dirty="0">
                <a:solidFill>
                  <a:srgbClr val="1B2A4A"/>
                </a:solidFill>
                <a:latin typeface="Cambria" pitchFamily="34" charset="0"/>
                <a:ea typeface="Cambria" pitchFamily="34" charset="-122"/>
                <a:cs typeface="Cambria" pitchFamily="34" charset="-120"/>
              </a:rPr>
              <a:t>Exam grade</a:t>
            </a:r>
            <a:endParaRPr lang="en-US" sz="2200" dirty="0"/>
          </a:p>
        </p:txBody>
      </p:sp>
      <p:sp>
        <p:nvSpPr>
          <p:cNvPr id="23" name="Text 18"/>
          <p:cNvSpPr txBox="1"/>
          <p:nvPr/>
        </p:nvSpPr>
        <p:spPr>
          <a:xfrm>
            <a:off x="8402117" y="3840480"/>
            <a:ext cx="2966618" cy="1188720"/>
          </a:xfrm>
          <a:prstGeom prst="rect">
            <a:avLst/>
          </a:prstGeom>
          <a:noFill/>
          <a:ln/>
        </p:spPr>
        <p:txBody>
          <a:bodyPr wrap="square" lIns="0" tIns="0" rIns="0" bIns="0" rtlCol="0" anchor="t"/>
          <a:lstStyle/>
          <a:p>
            <a:pPr marL="0" indent="0">
              <a:buNone/>
            </a:pPr>
            <a:r>
              <a:rPr lang="en-US" sz="1700" dirty="0">
                <a:solidFill>
                  <a:srgbClr val="1E293B"/>
                </a:solidFill>
                <a:latin typeface="Calibri" pitchFamily="34" charset="0"/>
                <a:ea typeface="Calibri" pitchFamily="34" charset="-122"/>
                <a:cs typeface="Calibri" pitchFamily="34" charset="-120"/>
              </a:rPr>
              <a:t>Map exam performance to {0, 0.1, 0.2, …, 20}: steps of 0.1</a:t>
            </a:r>
            <a:endParaRPr lang="en-US" sz="1700" dirty="0"/>
          </a:p>
        </p:txBody>
      </p:sp>
      <p:sp>
        <p:nvSpPr>
          <p:cNvPr id="24" name="Text 19"/>
          <p:cNvSpPr txBox="1"/>
          <p:nvPr/>
        </p:nvSpPr>
        <p:spPr>
          <a:xfrm>
            <a:off x="8402117" y="5166360"/>
            <a:ext cx="1463040" cy="365760"/>
          </a:xfrm>
          <a:prstGeom prst="roundRect">
            <a:avLst>
              <a:gd name="adj" fmla="val 50000"/>
            </a:avLst>
          </a:prstGeom>
          <a:solidFill>
            <a:srgbClr val="2F6B4F"/>
          </a:solid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Discrete</a:t>
            </a:r>
            <a:endParaRPr lang="en-US" sz="1300" dirty="0"/>
          </a:p>
        </p:txBody>
      </p:sp>
      <p:sp>
        <p:nvSpPr>
          <p:cNvPr id="25" name="Text 20"/>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14 / 62</a:t>
            </a:r>
            <a:endParaRPr lang="en-US" sz="1100" dirty="0"/>
          </a:p>
        </p:txBody>
      </p:sp>
      <p:sp>
        <p:nvSpPr>
          <p:cNvPr id="26" name="Text 21"/>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02   RANDOM VARIABLES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Types of Random Variables</a:t>
            </a:r>
            <a:endParaRPr lang="en-US" sz="3000" dirty="0"/>
          </a:p>
        </p:txBody>
      </p:sp>
      <p:sp>
        <p:nvSpPr>
          <p:cNvPr id="4" name="Text 2"/>
          <p:cNvSpPr txBox="1"/>
          <p:nvPr/>
        </p:nvSpPr>
        <p:spPr>
          <a:xfrm>
            <a:off x="1417320" y="1508760"/>
            <a:ext cx="3291840" cy="594360"/>
          </a:xfrm>
          <a:prstGeom prst="roundRect">
            <a:avLst>
              <a:gd name="adj" fmla="val 12308"/>
            </a:avLst>
          </a:prstGeom>
          <a:solidFill>
            <a:srgbClr val="1B2A4A"/>
          </a:solidFill>
          <a:ln>
            <a:solidFill>
              <a:srgbClr val="1B2A4A"/>
            </a:solidFill>
          </a:ln>
        </p:spPr>
        <p:txBody>
          <a:bodyPr wrap="square" lIns="50800" tIns="50800" rIns="50800" bIns="5080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By range of values</a:t>
            </a:r>
            <a:endParaRPr lang="en-US" sz="1800" dirty="0"/>
          </a:p>
        </p:txBody>
      </p:sp>
      <p:sp>
        <p:nvSpPr>
          <p:cNvPr id="5" name="Shape 3"/>
          <p:cNvSpPr/>
          <p:nvPr/>
        </p:nvSpPr>
        <p:spPr>
          <a:xfrm flipH="1">
            <a:off x="1463040" y="2103120"/>
            <a:ext cx="1600200" cy="640080"/>
          </a:xfrm>
          <a:prstGeom prst="line">
            <a:avLst/>
          </a:prstGeom>
          <a:noFill/>
          <a:ln w="19050">
            <a:solidFill>
              <a:srgbClr val="94A3B8"/>
            </a:solidFill>
            <a:prstDash val="solid"/>
          </a:ln>
        </p:spPr>
        <p:txBody>
          <a:bodyPr/>
          <a:lstStyle/>
          <a:p>
            <a:endParaRPr lang="en-US"/>
          </a:p>
        </p:txBody>
      </p:sp>
      <p:sp>
        <p:nvSpPr>
          <p:cNvPr id="6" name="Text 4"/>
          <p:cNvSpPr txBox="1"/>
          <p:nvPr/>
        </p:nvSpPr>
        <p:spPr>
          <a:xfrm>
            <a:off x="548640" y="2743200"/>
            <a:ext cx="1828800" cy="548640"/>
          </a:xfrm>
          <a:prstGeom prst="roundRect">
            <a:avLst>
              <a:gd name="adj" fmla="val 13333"/>
            </a:avLst>
          </a:prstGeom>
          <a:solidFill>
            <a:srgbClr val="EEF2F8"/>
          </a:solidFill>
          <a:ln>
            <a:solidFill>
              <a:srgbClr val="EEF2F8"/>
            </a:solidFill>
          </a:ln>
        </p:spPr>
        <p:txBody>
          <a:bodyPr wrap="square" lIns="50800" tIns="50800" rIns="50800" bIns="50800" rtlCol="0" anchor="ctr"/>
          <a:lstStyle/>
          <a:p>
            <a:pPr marL="0" indent="0" algn="ctr">
              <a:buNone/>
            </a:pPr>
            <a:r>
              <a:rPr lang="en-US" sz="1700" b="1" dirty="0">
                <a:solidFill>
                  <a:srgbClr val="1B2A4A"/>
                </a:solidFill>
                <a:latin typeface="Calibri" pitchFamily="34" charset="0"/>
                <a:ea typeface="Calibri" pitchFamily="34" charset="-122"/>
                <a:cs typeface="Calibri" pitchFamily="34" charset="-120"/>
              </a:rPr>
              <a:t>Discrete</a:t>
            </a:r>
            <a:endParaRPr lang="en-US" sz="1700" dirty="0"/>
          </a:p>
        </p:txBody>
      </p:sp>
      <p:sp>
        <p:nvSpPr>
          <p:cNvPr id="7" name="Text 5"/>
          <p:cNvSpPr txBox="1"/>
          <p:nvPr/>
        </p:nvSpPr>
        <p:spPr>
          <a:xfrm>
            <a:off x="548640" y="3429000"/>
            <a:ext cx="1828800" cy="1097280"/>
          </a:xfrm>
          <a:prstGeom prst="rect">
            <a:avLst/>
          </a:prstGeom>
          <a:noFill/>
          <a:ln/>
        </p:spPr>
        <p:txBody>
          <a:bodyPr wrap="square" lIns="0" tIns="0" rIns="0" bIns="0" rtlCol="0" anchor="t"/>
          <a:lstStyle/>
          <a:p>
            <a:pPr marL="0" indent="0" algn="ctr">
              <a:buNone/>
            </a:pPr>
            <a:r>
              <a:rPr lang="en-US" sz="1450" dirty="0">
                <a:solidFill>
                  <a:srgbClr val="475569"/>
                </a:solidFill>
                <a:latin typeface="Calibri" pitchFamily="34" charset="0"/>
                <a:ea typeface="Calibri" pitchFamily="34" charset="-122"/>
                <a:cs typeface="Calibri" pitchFamily="34" charset="-120"/>
              </a:rPr>
              <a:t>Die, coin, course grade</a:t>
            </a:r>
            <a:endParaRPr lang="en-US" sz="1450" dirty="0"/>
          </a:p>
        </p:txBody>
      </p:sp>
      <p:sp>
        <p:nvSpPr>
          <p:cNvPr id="8" name="Shape 6"/>
          <p:cNvSpPr/>
          <p:nvPr/>
        </p:nvSpPr>
        <p:spPr>
          <a:xfrm>
            <a:off x="3063240" y="2103120"/>
            <a:ext cx="411480" cy="640080"/>
          </a:xfrm>
          <a:prstGeom prst="line">
            <a:avLst/>
          </a:prstGeom>
          <a:noFill/>
          <a:ln w="19050">
            <a:solidFill>
              <a:srgbClr val="94A3B8"/>
            </a:solidFill>
            <a:prstDash val="solid"/>
          </a:ln>
        </p:spPr>
        <p:txBody>
          <a:bodyPr/>
          <a:lstStyle/>
          <a:p>
            <a:endParaRPr lang="en-US"/>
          </a:p>
        </p:txBody>
      </p:sp>
      <p:sp>
        <p:nvSpPr>
          <p:cNvPr id="9" name="Text 7"/>
          <p:cNvSpPr txBox="1"/>
          <p:nvPr/>
        </p:nvSpPr>
        <p:spPr>
          <a:xfrm>
            <a:off x="2560320" y="2743200"/>
            <a:ext cx="1828800" cy="548640"/>
          </a:xfrm>
          <a:prstGeom prst="roundRect">
            <a:avLst>
              <a:gd name="adj" fmla="val 13333"/>
            </a:avLst>
          </a:prstGeom>
          <a:solidFill>
            <a:srgbClr val="EEF2F8"/>
          </a:solidFill>
          <a:ln>
            <a:solidFill>
              <a:srgbClr val="EEF2F8"/>
            </a:solidFill>
          </a:ln>
        </p:spPr>
        <p:txBody>
          <a:bodyPr wrap="square" lIns="50800" tIns="50800" rIns="50800" bIns="50800" rtlCol="0" anchor="ctr"/>
          <a:lstStyle/>
          <a:p>
            <a:pPr marL="0" indent="0" algn="ctr">
              <a:buNone/>
            </a:pPr>
            <a:r>
              <a:rPr lang="en-US" sz="1700" b="1" dirty="0">
                <a:solidFill>
                  <a:srgbClr val="1B2A4A"/>
                </a:solidFill>
                <a:latin typeface="Calibri" pitchFamily="34" charset="0"/>
                <a:ea typeface="Calibri" pitchFamily="34" charset="-122"/>
                <a:cs typeface="Calibri" pitchFamily="34" charset="-120"/>
              </a:rPr>
              <a:t>Continuous</a:t>
            </a:r>
            <a:endParaRPr lang="en-US" sz="1700" dirty="0"/>
          </a:p>
        </p:txBody>
      </p:sp>
      <p:sp>
        <p:nvSpPr>
          <p:cNvPr id="10" name="Text 8"/>
          <p:cNvSpPr txBox="1"/>
          <p:nvPr/>
        </p:nvSpPr>
        <p:spPr>
          <a:xfrm>
            <a:off x="2560320" y="3429000"/>
            <a:ext cx="1828800" cy="1097280"/>
          </a:xfrm>
          <a:prstGeom prst="rect">
            <a:avLst/>
          </a:prstGeom>
          <a:noFill/>
          <a:ln/>
        </p:spPr>
        <p:txBody>
          <a:bodyPr wrap="square" lIns="0" tIns="0" rIns="0" bIns="0" rtlCol="0" anchor="t"/>
          <a:lstStyle/>
          <a:p>
            <a:pPr marL="0" indent="0" algn="ctr">
              <a:buNone/>
            </a:pPr>
            <a:r>
              <a:rPr lang="en-US" sz="1450" dirty="0">
                <a:solidFill>
                  <a:srgbClr val="475569"/>
                </a:solidFill>
                <a:latin typeface="Calibri" pitchFamily="34" charset="0"/>
                <a:ea typeface="Calibri" pitchFamily="34" charset="-122"/>
                <a:cs typeface="Calibri" pitchFamily="34" charset="-120"/>
              </a:rPr>
              <a:t>Temperature, humidity, length</a:t>
            </a:r>
            <a:endParaRPr lang="en-US" sz="1450" dirty="0"/>
          </a:p>
        </p:txBody>
      </p:sp>
      <p:sp>
        <p:nvSpPr>
          <p:cNvPr id="11" name="Shape 9"/>
          <p:cNvSpPr/>
          <p:nvPr/>
        </p:nvSpPr>
        <p:spPr>
          <a:xfrm>
            <a:off x="3063240" y="2103120"/>
            <a:ext cx="2423160" cy="640080"/>
          </a:xfrm>
          <a:prstGeom prst="line">
            <a:avLst/>
          </a:prstGeom>
          <a:noFill/>
          <a:ln w="19050">
            <a:solidFill>
              <a:srgbClr val="94A3B8"/>
            </a:solidFill>
            <a:prstDash val="solid"/>
          </a:ln>
        </p:spPr>
        <p:txBody>
          <a:bodyPr/>
          <a:lstStyle/>
          <a:p>
            <a:endParaRPr lang="en-US"/>
          </a:p>
        </p:txBody>
      </p:sp>
      <p:sp>
        <p:nvSpPr>
          <p:cNvPr id="12" name="Text 10"/>
          <p:cNvSpPr txBox="1"/>
          <p:nvPr/>
        </p:nvSpPr>
        <p:spPr>
          <a:xfrm>
            <a:off x="4572000" y="2743200"/>
            <a:ext cx="1828800" cy="548640"/>
          </a:xfrm>
          <a:prstGeom prst="roundRect">
            <a:avLst>
              <a:gd name="adj" fmla="val 13333"/>
            </a:avLst>
          </a:prstGeom>
          <a:solidFill>
            <a:srgbClr val="EEF2F8"/>
          </a:solidFill>
          <a:ln>
            <a:solidFill>
              <a:srgbClr val="EEF2F8"/>
            </a:solidFill>
          </a:ln>
        </p:spPr>
        <p:txBody>
          <a:bodyPr wrap="square" lIns="50800" tIns="50800" rIns="50800" bIns="50800" rtlCol="0" anchor="ctr"/>
          <a:lstStyle/>
          <a:p>
            <a:pPr marL="0" indent="0" algn="ctr">
              <a:buNone/>
            </a:pPr>
            <a:r>
              <a:rPr lang="en-US" sz="1700" b="1" dirty="0">
                <a:solidFill>
                  <a:srgbClr val="1B2A4A"/>
                </a:solidFill>
                <a:latin typeface="Calibri" pitchFamily="34" charset="0"/>
                <a:ea typeface="Calibri" pitchFamily="34" charset="-122"/>
                <a:cs typeface="Calibri" pitchFamily="34" charset="-120"/>
              </a:rPr>
              <a:t>Mixed</a:t>
            </a:r>
            <a:endParaRPr lang="en-US" sz="1700" dirty="0"/>
          </a:p>
        </p:txBody>
      </p:sp>
      <p:sp>
        <p:nvSpPr>
          <p:cNvPr id="13" name="Text 11"/>
          <p:cNvSpPr txBox="1"/>
          <p:nvPr/>
        </p:nvSpPr>
        <p:spPr>
          <a:xfrm>
            <a:off x="4572000" y="3429000"/>
            <a:ext cx="1828800" cy="1097280"/>
          </a:xfrm>
          <a:prstGeom prst="rect">
            <a:avLst/>
          </a:prstGeom>
          <a:noFill/>
          <a:ln/>
        </p:spPr>
        <p:txBody>
          <a:bodyPr wrap="square" lIns="0" tIns="0" rIns="0" bIns="0" rtlCol="0" anchor="t"/>
          <a:lstStyle/>
          <a:p>
            <a:pPr marL="0" indent="0" algn="ctr">
              <a:buNone/>
            </a:pPr>
            <a:r>
              <a:rPr lang="en-US" sz="1450" dirty="0">
                <a:solidFill>
                  <a:srgbClr val="475569"/>
                </a:solidFill>
                <a:latin typeface="Calibri" pitchFamily="34" charset="0"/>
                <a:ea typeface="Calibri" pitchFamily="34" charset="-122"/>
                <a:cs typeface="Calibri" pitchFamily="34" charset="-120"/>
              </a:rPr>
              <a:t>Waiting time with a chance of no wait</a:t>
            </a:r>
            <a:endParaRPr lang="en-US" sz="1450" dirty="0"/>
          </a:p>
        </p:txBody>
      </p:sp>
      <p:sp>
        <p:nvSpPr>
          <p:cNvPr id="14" name="Text 12"/>
          <p:cNvSpPr txBox="1"/>
          <p:nvPr/>
        </p:nvSpPr>
        <p:spPr>
          <a:xfrm>
            <a:off x="7635240" y="1508760"/>
            <a:ext cx="3291840" cy="594360"/>
          </a:xfrm>
          <a:prstGeom prst="roundRect">
            <a:avLst>
              <a:gd name="adj" fmla="val 12308"/>
            </a:avLst>
          </a:prstGeom>
          <a:solidFill>
            <a:srgbClr val="A6192E"/>
          </a:solidFill>
          <a:ln>
            <a:solidFill>
              <a:srgbClr val="A6192E"/>
            </a:solidFill>
          </a:ln>
        </p:spPr>
        <p:txBody>
          <a:bodyPr wrap="square" lIns="50800" tIns="50800" rIns="50800" bIns="5080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By value field</a:t>
            </a:r>
            <a:endParaRPr lang="en-US" sz="1800" dirty="0"/>
          </a:p>
        </p:txBody>
      </p:sp>
      <p:sp>
        <p:nvSpPr>
          <p:cNvPr id="15" name="Shape 13"/>
          <p:cNvSpPr/>
          <p:nvPr/>
        </p:nvSpPr>
        <p:spPr>
          <a:xfrm flipH="1">
            <a:off x="7909560" y="2103120"/>
            <a:ext cx="1371600" cy="640080"/>
          </a:xfrm>
          <a:prstGeom prst="line">
            <a:avLst/>
          </a:prstGeom>
          <a:noFill/>
          <a:ln w="19050">
            <a:solidFill>
              <a:srgbClr val="94A3B8"/>
            </a:solidFill>
            <a:prstDash val="solid"/>
          </a:ln>
        </p:spPr>
        <p:txBody>
          <a:bodyPr/>
          <a:lstStyle/>
          <a:p>
            <a:endParaRPr lang="en-US"/>
          </a:p>
        </p:txBody>
      </p:sp>
      <p:sp>
        <p:nvSpPr>
          <p:cNvPr id="16" name="Text 14"/>
          <p:cNvSpPr txBox="1"/>
          <p:nvPr/>
        </p:nvSpPr>
        <p:spPr>
          <a:xfrm>
            <a:off x="6903720" y="2743200"/>
            <a:ext cx="2011680" cy="548640"/>
          </a:xfrm>
          <a:prstGeom prst="roundRect">
            <a:avLst>
              <a:gd name="adj" fmla="val 13333"/>
            </a:avLst>
          </a:prstGeom>
          <a:solidFill>
            <a:srgbClr val="FBEEF0"/>
          </a:solidFill>
          <a:ln>
            <a:solidFill>
              <a:srgbClr val="FBEEF0"/>
            </a:solidFill>
          </a:ln>
        </p:spPr>
        <p:txBody>
          <a:bodyPr wrap="square" lIns="50800" tIns="50800" rIns="50800" bIns="50800" rtlCol="0" anchor="ctr"/>
          <a:lstStyle/>
          <a:p>
            <a:pPr marL="0" indent="0" algn="ctr">
              <a:buNone/>
            </a:pPr>
            <a:r>
              <a:rPr lang="en-US" sz="1700" b="1" dirty="0">
                <a:solidFill>
                  <a:srgbClr val="A6192E"/>
                </a:solidFill>
                <a:latin typeface="Calibri" pitchFamily="34" charset="0"/>
                <a:ea typeface="Calibri" pitchFamily="34" charset="-122"/>
                <a:cs typeface="Calibri" pitchFamily="34" charset="-120"/>
              </a:rPr>
              <a:t>Real</a:t>
            </a:r>
            <a:endParaRPr lang="en-US" sz="1700" dirty="0"/>
          </a:p>
        </p:txBody>
      </p:sp>
      <p:sp>
        <p:nvSpPr>
          <p:cNvPr id="17" name="Text 15"/>
          <p:cNvSpPr txBox="1"/>
          <p:nvPr/>
        </p:nvSpPr>
        <p:spPr>
          <a:xfrm>
            <a:off x="6903720" y="3429000"/>
            <a:ext cx="2011680" cy="1097280"/>
          </a:xfrm>
          <a:prstGeom prst="rect">
            <a:avLst/>
          </a:prstGeom>
          <a:noFill/>
          <a:ln/>
        </p:spPr>
        <p:txBody>
          <a:bodyPr wrap="square" lIns="0" tIns="0" rIns="0" bIns="0" rtlCol="0" anchor="t"/>
          <a:lstStyle/>
          <a:p>
            <a:pPr marL="0" indent="0" algn="ctr">
              <a:buNone/>
            </a:pPr>
            <a:r>
              <a:rPr lang="en-US" sz="1450" dirty="0">
                <a:solidFill>
                  <a:srgbClr val="475569"/>
                </a:solidFill>
                <a:latin typeface="Calibri" pitchFamily="34" charset="0"/>
                <a:ea typeface="Calibri" pitchFamily="34" charset="-122"/>
                <a:cs typeface="Calibri" pitchFamily="34" charset="-120"/>
              </a:rPr>
              <a:t>X(ξ) ∈ ℝ</a:t>
            </a:r>
            <a:endParaRPr lang="en-US" sz="1450" dirty="0"/>
          </a:p>
        </p:txBody>
      </p:sp>
      <p:sp>
        <p:nvSpPr>
          <p:cNvPr id="18" name="Shape 16"/>
          <p:cNvSpPr/>
          <p:nvPr/>
        </p:nvSpPr>
        <p:spPr>
          <a:xfrm>
            <a:off x="9281160" y="2103120"/>
            <a:ext cx="1005840" cy="640080"/>
          </a:xfrm>
          <a:prstGeom prst="line">
            <a:avLst/>
          </a:prstGeom>
          <a:noFill/>
          <a:ln w="19050">
            <a:solidFill>
              <a:srgbClr val="94A3B8"/>
            </a:solidFill>
            <a:prstDash val="solid"/>
          </a:ln>
        </p:spPr>
        <p:txBody>
          <a:bodyPr/>
          <a:lstStyle/>
          <a:p>
            <a:endParaRPr lang="en-US"/>
          </a:p>
        </p:txBody>
      </p:sp>
      <p:sp>
        <p:nvSpPr>
          <p:cNvPr id="19" name="Text 17"/>
          <p:cNvSpPr txBox="1"/>
          <p:nvPr/>
        </p:nvSpPr>
        <p:spPr>
          <a:xfrm>
            <a:off x="9281160" y="2743200"/>
            <a:ext cx="2011680" cy="548640"/>
          </a:xfrm>
          <a:prstGeom prst="roundRect">
            <a:avLst>
              <a:gd name="adj" fmla="val 13333"/>
            </a:avLst>
          </a:prstGeom>
          <a:solidFill>
            <a:srgbClr val="FBEEF0"/>
          </a:solidFill>
          <a:ln>
            <a:solidFill>
              <a:srgbClr val="FBEEF0"/>
            </a:solidFill>
          </a:ln>
        </p:spPr>
        <p:txBody>
          <a:bodyPr wrap="square" lIns="50800" tIns="50800" rIns="50800" bIns="50800" rtlCol="0" anchor="ctr"/>
          <a:lstStyle/>
          <a:p>
            <a:pPr marL="0" indent="0" algn="ctr">
              <a:buNone/>
            </a:pPr>
            <a:r>
              <a:rPr lang="en-US" sz="1700" b="1" dirty="0">
                <a:solidFill>
                  <a:srgbClr val="A6192E"/>
                </a:solidFill>
                <a:latin typeface="Calibri" pitchFamily="34" charset="0"/>
                <a:ea typeface="Calibri" pitchFamily="34" charset="-122"/>
                <a:cs typeface="Calibri" pitchFamily="34" charset="-120"/>
              </a:rPr>
              <a:t>Complex</a:t>
            </a:r>
            <a:endParaRPr lang="en-US" sz="1700" dirty="0"/>
          </a:p>
        </p:txBody>
      </p:sp>
      <p:sp>
        <p:nvSpPr>
          <p:cNvPr id="20" name="Text 18"/>
          <p:cNvSpPr txBox="1"/>
          <p:nvPr/>
        </p:nvSpPr>
        <p:spPr>
          <a:xfrm>
            <a:off x="9281160" y="3429000"/>
            <a:ext cx="2011680" cy="1097280"/>
          </a:xfrm>
          <a:prstGeom prst="rect">
            <a:avLst/>
          </a:prstGeom>
          <a:noFill/>
          <a:ln/>
        </p:spPr>
        <p:txBody>
          <a:bodyPr wrap="square" lIns="0" tIns="0" rIns="0" bIns="0" rtlCol="0" anchor="t"/>
          <a:lstStyle/>
          <a:p>
            <a:pPr marL="0" indent="0" algn="ctr">
              <a:buNone/>
            </a:pPr>
            <a:r>
              <a:rPr lang="en-US" sz="1450" dirty="0">
                <a:solidFill>
                  <a:srgbClr val="475569"/>
                </a:solidFill>
                <a:latin typeface="Calibri" pitchFamily="34" charset="0"/>
                <a:ea typeface="Calibri" pitchFamily="34" charset="-122"/>
                <a:cs typeface="Calibri" pitchFamily="34" charset="-120"/>
              </a:rPr>
              <a:t>Z = X + jY, e.g. phasors and baseband signals</a:t>
            </a:r>
            <a:endParaRPr lang="en-US" sz="1450" dirty="0"/>
          </a:p>
        </p:txBody>
      </p:sp>
      <p:sp>
        <p:nvSpPr>
          <p:cNvPr id="21" name="Shape 19"/>
          <p:cNvSpPr/>
          <p:nvPr/>
        </p:nvSpPr>
        <p:spPr>
          <a:xfrm>
            <a:off x="548640" y="4892040"/>
            <a:ext cx="11094415" cy="1188720"/>
          </a:xfrm>
          <a:prstGeom prst="roundRect">
            <a:avLst>
              <a:gd name="adj" fmla="val 6154"/>
            </a:avLst>
          </a:prstGeom>
          <a:solidFill>
            <a:srgbClr val="F1F5F9"/>
          </a:solidFill>
          <a:ln w="12700">
            <a:solidFill>
              <a:srgbClr val="F1F5F9"/>
            </a:solidFill>
            <a:prstDash val="solid"/>
          </a:ln>
        </p:spPr>
        <p:txBody>
          <a:bodyPr/>
          <a:lstStyle/>
          <a:p>
            <a:endParaRPr lang="en-US"/>
          </a:p>
        </p:txBody>
      </p:sp>
      <p:sp>
        <p:nvSpPr>
          <p:cNvPr id="22" name="Text 20"/>
          <p:cNvSpPr txBox="1"/>
          <p:nvPr/>
        </p:nvSpPr>
        <p:spPr>
          <a:xfrm>
            <a:off x="777240" y="5020056"/>
            <a:ext cx="10637215" cy="274320"/>
          </a:xfrm>
          <a:prstGeom prst="rect">
            <a:avLst/>
          </a:prstGeom>
          <a:noFill/>
          <a:ln/>
        </p:spPr>
        <p:txBody>
          <a:bodyPr wrap="square" lIns="0" tIns="0" rIns="0" bIns="0" rtlCol="0" anchor="ctr"/>
          <a:lstStyle/>
          <a:p>
            <a:pPr marL="0" indent="0">
              <a:buNone/>
            </a:pPr>
            <a:r>
              <a:rPr lang="en-US" sz="1200" b="1" kern="0" spc="150" dirty="0">
                <a:solidFill>
                  <a:srgbClr val="64748B"/>
                </a:solidFill>
                <a:latin typeface="Calibri" pitchFamily="34" charset="0"/>
                <a:ea typeface="Calibri" pitchFamily="34" charset="-122"/>
                <a:cs typeface="Calibri" pitchFamily="34" charset="-120"/>
              </a:rPr>
              <a:t>NOTE</a:t>
            </a:r>
            <a:endParaRPr lang="en-US" sz="1200" dirty="0"/>
          </a:p>
        </p:txBody>
      </p:sp>
      <p:sp>
        <p:nvSpPr>
          <p:cNvPr id="23" name="Text 21"/>
          <p:cNvSpPr txBox="1"/>
          <p:nvPr/>
        </p:nvSpPr>
        <p:spPr>
          <a:xfrm>
            <a:off x="777240" y="5367528"/>
            <a:ext cx="10637215" cy="548640"/>
          </a:xfrm>
          <a:prstGeom prst="rect">
            <a:avLst/>
          </a:prstGeom>
          <a:noFill/>
          <a:ln/>
        </p:spPr>
        <p:txBody>
          <a:bodyPr wrap="square" lIns="0" tIns="0" rIns="0" bIns="0" rtlCol="0" anchor="t"/>
          <a:lstStyle/>
          <a:p>
            <a:pPr marL="0" indent="0" algn="l">
              <a:lnSpc>
                <a:spcPct val="105000"/>
              </a:lnSpc>
              <a:spcAft>
                <a:spcPts val="800"/>
              </a:spcAft>
              <a:buNone/>
            </a:pPr>
            <a:r>
              <a:rPr lang="en-US" sz="1600" dirty="0">
                <a:solidFill>
                  <a:srgbClr val="1E293B"/>
                </a:solidFill>
                <a:latin typeface="Calibri" pitchFamily="34" charset="0"/>
                <a:ea typeface="Calibri" pitchFamily="34" charset="-122"/>
                <a:cs typeface="Calibri" pitchFamily="34" charset="-120"/>
              </a:rPr>
              <a:t>A complex RV is a pair of real RVs (X, Y); everything we say about real RVs extends to it through their joint distribution.</a:t>
            </a:r>
            <a:endParaRPr lang="en-US" sz="1600" dirty="0"/>
          </a:p>
        </p:txBody>
      </p:sp>
      <p:sp>
        <p:nvSpPr>
          <p:cNvPr id="24" name="Text 22"/>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15 / 62</a:t>
            </a:r>
            <a:endParaRPr lang="en-US" sz="1100" dirty="0"/>
          </a:p>
        </p:txBody>
      </p:sp>
      <p:sp>
        <p:nvSpPr>
          <p:cNvPr id="25" name="Text 23"/>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B2A4A"/>
        </a:solidFill>
        <a:effectLst/>
      </p:bgPr>
    </p:bg>
    <p:spTree>
      <p:nvGrpSpPr>
        <p:cNvPr id="1" name=""/>
        <p:cNvGrpSpPr/>
        <p:nvPr/>
      </p:nvGrpSpPr>
      <p:grpSpPr>
        <a:xfrm>
          <a:off x="0" y="0"/>
          <a:ext cx="0" cy="0"/>
          <a:chOff x="0" y="0"/>
          <a:chExt cx="0" cy="0"/>
        </a:xfrm>
      </p:grpSpPr>
      <p:sp>
        <p:nvSpPr>
          <p:cNvPr id="2" name="Text 0"/>
          <p:cNvSpPr txBox="1"/>
          <p:nvPr/>
        </p:nvSpPr>
        <p:spPr>
          <a:xfrm>
            <a:off x="548640" y="1188720"/>
            <a:ext cx="2743200" cy="1371600"/>
          </a:xfrm>
          <a:prstGeom prst="rect">
            <a:avLst/>
          </a:prstGeom>
          <a:noFill/>
          <a:ln/>
        </p:spPr>
        <p:txBody>
          <a:bodyPr wrap="square" lIns="0" tIns="0" rIns="0" bIns="0" rtlCol="0" anchor="ctr"/>
          <a:lstStyle/>
          <a:p>
            <a:pPr marL="0" indent="0">
              <a:buNone/>
            </a:pPr>
            <a:r>
              <a:rPr lang="en-US" sz="9600" b="1" dirty="0">
                <a:solidFill>
                  <a:srgbClr val="F2B8C0"/>
                </a:solidFill>
                <a:latin typeface="Cambria" pitchFamily="34" charset="0"/>
                <a:ea typeface="Cambria" pitchFamily="34" charset="-122"/>
                <a:cs typeface="Cambria" pitchFamily="34" charset="-120"/>
              </a:rPr>
              <a:t>03</a:t>
            </a:r>
            <a:endParaRPr lang="en-US" sz="9600" dirty="0"/>
          </a:p>
        </p:txBody>
      </p:sp>
      <p:sp>
        <p:nvSpPr>
          <p:cNvPr id="3" name="Text 1"/>
          <p:cNvSpPr txBox="1"/>
          <p:nvPr/>
        </p:nvSpPr>
        <p:spPr>
          <a:xfrm>
            <a:off x="548640" y="2651760"/>
            <a:ext cx="10058400" cy="91440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Density &amp; Distribution Functions</a:t>
            </a:r>
            <a:endParaRPr lang="en-US" sz="4000" dirty="0"/>
          </a:p>
        </p:txBody>
      </p:sp>
      <p:sp>
        <p:nvSpPr>
          <p:cNvPr id="4" name="Text 2"/>
          <p:cNvSpPr txBox="1"/>
          <p:nvPr/>
        </p:nvSpPr>
        <p:spPr>
          <a:xfrm>
            <a:off x="548640" y="3611880"/>
            <a:ext cx="9144000" cy="731520"/>
          </a:xfrm>
          <a:prstGeom prst="rect">
            <a:avLst/>
          </a:prstGeom>
          <a:noFill/>
          <a:ln/>
        </p:spPr>
        <p:txBody>
          <a:bodyPr wrap="square" lIns="0" tIns="0" rIns="0" bIns="0" rtlCol="0" anchor="ctr"/>
          <a:lstStyle/>
          <a:p>
            <a:pPr marL="0" indent="0">
              <a:buNone/>
            </a:pPr>
            <a:r>
              <a:rPr lang="en-US" sz="2000" dirty="0">
                <a:solidFill>
                  <a:srgbClr val="C9D4E8"/>
                </a:solidFill>
                <a:latin typeface="Calibri" pitchFamily="34" charset="0"/>
                <a:ea typeface="Calibri" pitchFamily="34" charset="-122"/>
                <a:cs typeface="Calibri" pitchFamily="34" charset="-120"/>
              </a:rPr>
              <a:t>PMF, CDF and PDF; the families you will use all term; expectation.</a:t>
            </a:r>
            <a:endParaRPr lang="en-US" sz="2000" dirty="0"/>
          </a:p>
        </p:txBody>
      </p:sp>
      <p:sp>
        <p:nvSpPr>
          <p:cNvPr id="5" name="Shape 3"/>
          <p:cNvSpPr/>
          <p:nvPr/>
        </p:nvSpPr>
        <p:spPr>
          <a:xfrm>
            <a:off x="548640"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6" name="Text 4"/>
          <p:cNvSpPr txBox="1"/>
          <p:nvPr/>
        </p:nvSpPr>
        <p:spPr>
          <a:xfrm>
            <a:off x="548640"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Shape 5"/>
          <p:cNvSpPr/>
          <p:nvPr/>
        </p:nvSpPr>
        <p:spPr>
          <a:xfrm>
            <a:off x="1115568"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8" name="Text 6"/>
          <p:cNvSpPr txBox="1"/>
          <p:nvPr/>
        </p:nvSpPr>
        <p:spPr>
          <a:xfrm>
            <a:off x="1115568"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9" name="Shape 7"/>
          <p:cNvSpPr/>
          <p:nvPr/>
        </p:nvSpPr>
        <p:spPr>
          <a:xfrm>
            <a:off x="1682496" y="5669280"/>
            <a:ext cx="365760" cy="365760"/>
          </a:xfrm>
          <a:prstGeom prst="ellipse">
            <a:avLst/>
          </a:prstGeom>
          <a:solidFill>
            <a:srgbClr val="FFFFFF"/>
          </a:solidFill>
          <a:ln w="15875">
            <a:solidFill>
              <a:srgbClr val="FFFFFF"/>
            </a:solidFill>
            <a:prstDash val="solid"/>
          </a:ln>
        </p:spPr>
        <p:txBody>
          <a:bodyPr/>
          <a:lstStyle/>
          <a:p>
            <a:endParaRPr lang="en-US"/>
          </a:p>
        </p:txBody>
      </p:sp>
      <p:sp>
        <p:nvSpPr>
          <p:cNvPr id="10" name="Text 8"/>
          <p:cNvSpPr txBox="1"/>
          <p:nvPr/>
        </p:nvSpPr>
        <p:spPr>
          <a:xfrm>
            <a:off x="1682496" y="5669280"/>
            <a:ext cx="365760" cy="365760"/>
          </a:xfrm>
          <a:prstGeom prst="rect">
            <a:avLst/>
          </a:prstGeom>
          <a:noFill/>
          <a:ln/>
        </p:spPr>
        <p:txBody>
          <a:bodyPr wrap="square" lIns="0" tIns="0" rIns="0" bIns="0" rtlCol="0" anchor="ctr"/>
          <a:lstStyle/>
          <a:p>
            <a:pPr marL="0" indent="0" algn="ctr">
              <a:buNone/>
            </a:pPr>
            <a:r>
              <a:rPr lang="en-US" sz="1200" b="1" dirty="0">
                <a:solidFill>
                  <a:srgbClr val="1B2A4A"/>
                </a:solidFill>
                <a:latin typeface="Calibri" pitchFamily="34" charset="0"/>
                <a:ea typeface="Calibri" pitchFamily="34" charset="-122"/>
                <a:cs typeface="Calibri" pitchFamily="34" charset="-120"/>
              </a:rPr>
              <a:t>3</a:t>
            </a:r>
            <a:endParaRPr lang="en-US" sz="1200" dirty="0"/>
          </a:p>
        </p:txBody>
      </p:sp>
      <p:sp>
        <p:nvSpPr>
          <p:cNvPr id="11" name="Shape 9"/>
          <p:cNvSpPr/>
          <p:nvPr/>
        </p:nvSpPr>
        <p:spPr>
          <a:xfrm>
            <a:off x="2249424"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2" name="Text 10"/>
          <p:cNvSpPr txBox="1"/>
          <p:nvPr/>
        </p:nvSpPr>
        <p:spPr>
          <a:xfrm>
            <a:off x="2249424"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4</a:t>
            </a:r>
            <a:endParaRPr lang="en-US" sz="1200" dirty="0"/>
          </a:p>
        </p:txBody>
      </p:sp>
      <p:sp>
        <p:nvSpPr>
          <p:cNvPr id="13" name="Shape 11"/>
          <p:cNvSpPr/>
          <p:nvPr/>
        </p:nvSpPr>
        <p:spPr>
          <a:xfrm>
            <a:off x="2816352"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4" name="Text 12"/>
          <p:cNvSpPr txBox="1"/>
          <p:nvPr/>
        </p:nvSpPr>
        <p:spPr>
          <a:xfrm>
            <a:off x="2816352"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5</a:t>
            </a:r>
            <a:endParaRPr lang="en-US" sz="1200" dirty="0"/>
          </a:p>
        </p:txBody>
      </p:sp>
      <p:sp>
        <p:nvSpPr>
          <p:cNvPr id="15" name="Shape 13"/>
          <p:cNvSpPr/>
          <p:nvPr/>
        </p:nvSpPr>
        <p:spPr>
          <a:xfrm>
            <a:off x="3383280"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6" name="Text 14"/>
          <p:cNvSpPr txBox="1"/>
          <p:nvPr/>
        </p:nvSpPr>
        <p:spPr>
          <a:xfrm>
            <a:off x="3383280"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6</a:t>
            </a:r>
            <a:endParaRPr lang="en-US" sz="1200" dirty="0"/>
          </a:p>
        </p:txBody>
      </p:sp>
      <p:sp>
        <p:nvSpPr>
          <p:cNvPr id="17" name="Shape 15"/>
          <p:cNvSpPr/>
          <p:nvPr/>
        </p:nvSpPr>
        <p:spPr>
          <a:xfrm>
            <a:off x="3950208"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8" name="Text 16"/>
          <p:cNvSpPr txBox="1"/>
          <p:nvPr/>
        </p:nvSpPr>
        <p:spPr>
          <a:xfrm>
            <a:off x="3950208"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7</a:t>
            </a:r>
            <a:endParaRPr lang="en-US" sz="1200" dirty="0"/>
          </a:p>
        </p:txBody>
      </p:sp>
      <p:sp>
        <p:nvSpPr>
          <p:cNvPr id="19" name="Text 17"/>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8391AD"/>
                </a:solidFill>
                <a:latin typeface="Calibri" pitchFamily="34" charset="0"/>
                <a:ea typeface="Calibri" pitchFamily="34" charset="-122"/>
                <a:cs typeface="Calibri" pitchFamily="34" charset="-120"/>
              </a:rPr>
              <a:t>16 / 62</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03   DENSITY &amp; DISTRIBUTION FUNCTIONS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Probability Mass Function (PMF)</a:t>
            </a:r>
            <a:endParaRPr lang="en-US" sz="3000" dirty="0"/>
          </a:p>
        </p:txBody>
      </p:sp>
      <p:sp>
        <p:nvSpPr>
          <p:cNvPr id="4" name="Text 2"/>
          <p:cNvSpPr txBox="1"/>
          <p:nvPr/>
        </p:nvSpPr>
        <p:spPr>
          <a:xfrm>
            <a:off x="548640" y="1463040"/>
            <a:ext cx="5486400" cy="457200"/>
          </a:xfrm>
          <a:prstGeom prst="rect">
            <a:avLst/>
          </a:prstGeom>
          <a:noFill/>
          <a:ln/>
        </p:spPr>
        <p:txBody>
          <a:bodyPr wrap="square" lIns="0" tIns="0" rIns="0" bIns="0" rtlCol="0" anchor="t"/>
          <a:lstStyle/>
          <a:p>
            <a:pPr marL="228600" indent="-228600" algn="l">
              <a:lnSpc>
                <a:spcPct val="105000"/>
              </a:lnSpc>
              <a:spcAft>
                <a:spcPts val="800"/>
              </a:spcAft>
              <a:buSzPct val="100000"/>
              <a:buChar char="•"/>
            </a:pPr>
            <a:r>
              <a:rPr lang="en-US" sz="1800" dirty="0">
                <a:solidFill>
                  <a:srgbClr val="1E293B"/>
                </a:solidFill>
                <a:latin typeface="Calibri" pitchFamily="34" charset="0"/>
                <a:ea typeface="Calibri" pitchFamily="34" charset="-122"/>
                <a:cs typeface="Calibri" pitchFamily="34" charset="-120"/>
              </a:rPr>
              <a:t>Used for </a:t>
            </a:r>
            <a:r>
              <a:rPr lang="en-US" sz="1800" b="1" dirty="0">
                <a:solidFill>
                  <a:srgbClr val="A6192E"/>
                </a:solidFill>
                <a:latin typeface="Calibri" pitchFamily="34" charset="0"/>
                <a:ea typeface="Calibri" pitchFamily="34" charset="-122"/>
                <a:cs typeface="Calibri" pitchFamily="34" charset="-120"/>
              </a:rPr>
              <a:t>discrete</a:t>
            </a:r>
            <a:r>
              <a:rPr lang="en-US" sz="1800" dirty="0">
                <a:solidFill>
                  <a:srgbClr val="1E293B"/>
                </a:solidFill>
                <a:latin typeface="Calibri" pitchFamily="34" charset="0"/>
                <a:ea typeface="Calibri" pitchFamily="34" charset="-122"/>
                <a:cs typeface="Calibri" pitchFamily="34" charset="-120"/>
              </a:rPr>
              <a:t> random variables</a:t>
            </a:r>
            <a:endParaRPr lang="en-US" sz="1800" dirty="0"/>
          </a:p>
        </p:txBody>
      </p:sp>
      <p:pic>
        <p:nvPicPr>
          <p:cNvPr id="5" name="Image 0" descr="pmf"/>
          <p:cNvPicPr>
            <a:picLocks noChangeAspect="1"/>
          </p:cNvPicPr>
          <p:nvPr/>
        </p:nvPicPr>
        <p:blipFill>
          <a:blip r:embed="rId3"/>
          <a:stretch>
            <a:fillRect/>
          </a:stretch>
        </p:blipFill>
        <p:spPr>
          <a:xfrm>
            <a:off x="822960" y="1965960"/>
            <a:ext cx="3875837" cy="546659"/>
          </a:xfrm>
          <a:prstGeom prst="rect">
            <a:avLst/>
          </a:prstGeom>
        </p:spPr>
      </p:pic>
      <p:sp>
        <p:nvSpPr>
          <p:cNvPr id="6" name="Text 3"/>
          <p:cNvSpPr txBox="1"/>
          <p:nvPr/>
        </p:nvSpPr>
        <p:spPr>
          <a:xfrm>
            <a:off x="548640" y="2786939"/>
            <a:ext cx="5486400" cy="822960"/>
          </a:xfrm>
          <a:prstGeom prst="rect">
            <a:avLst/>
          </a:prstGeom>
          <a:noFill/>
          <a:ln/>
        </p:spPr>
        <p:txBody>
          <a:bodyPr wrap="square" lIns="0" tIns="0" rIns="0" bIns="0" rtlCol="0" anchor="t"/>
          <a:lstStyle/>
          <a:p>
            <a:pPr marL="228600" indent="-228600" algn="l">
              <a:lnSpc>
                <a:spcPct val="105000"/>
              </a:lnSpc>
              <a:spcAft>
                <a:spcPts val="800"/>
              </a:spcAft>
              <a:buSzPct val="100000"/>
              <a:buChar char="•"/>
            </a:pPr>
            <a:r>
              <a:rPr lang="en-US" sz="1800" dirty="0">
                <a:solidFill>
                  <a:srgbClr val="1E293B"/>
                </a:solidFill>
                <a:latin typeface="Calibri" pitchFamily="34" charset="0"/>
                <a:ea typeface="Calibri" pitchFamily="34" charset="-122"/>
                <a:cs typeface="Calibri" pitchFamily="34" charset="-120"/>
              </a:rPr>
              <a:t>As a density: a </a:t>
            </a:r>
            <a:r>
              <a:rPr lang="en-US" sz="1800" b="1" dirty="0">
                <a:solidFill>
                  <a:srgbClr val="A6192E"/>
                </a:solidFill>
                <a:latin typeface="Calibri" pitchFamily="34" charset="0"/>
                <a:ea typeface="Calibri" pitchFamily="34" charset="-122"/>
                <a:cs typeface="Calibri" pitchFamily="34" charset="-120"/>
              </a:rPr>
              <a:t>sum of impulses</a:t>
            </a:r>
            <a:r>
              <a:rPr lang="en-US" sz="1800" dirty="0">
                <a:solidFill>
                  <a:srgbClr val="1E293B"/>
                </a:solidFill>
                <a:latin typeface="Calibri" pitchFamily="34" charset="0"/>
                <a:ea typeface="Calibri" pitchFamily="34" charset="-122"/>
                <a:cs typeface="Calibri" pitchFamily="34" charset="-120"/>
              </a:rPr>
              <a:t>; each impulse's magnitude is the probability of that outcome</a:t>
            </a:r>
            <a:endParaRPr lang="en-US" sz="1800" dirty="0"/>
          </a:p>
        </p:txBody>
      </p:sp>
      <p:pic>
        <p:nvPicPr>
          <p:cNvPr id="7" name="Image 1" descr="pmf_imp"/>
          <p:cNvPicPr>
            <a:picLocks noChangeAspect="1"/>
          </p:cNvPicPr>
          <p:nvPr/>
        </p:nvPicPr>
        <p:blipFill>
          <a:blip r:embed="rId4"/>
          <a:stretch>
            <a:fillRect/>
          </a:stretch>
        </p:blipFill>
        <p:spPr>
          <a:xfrm>
            <a:off x="822960" y="3655619"/>
            <a:ext cx="2756611" cy="546659"/>
          </a:xfrm>
          <a:prstGeom prst="rect">
            <a:avLst/>
          </a:prstGeom>
        </p:spPr>
      </p:pic>
      <p:sp>
        <p:nvSpPr>
          <p:cNvPr id="8" name="Shape 4"/>
          <p:cNvSpPr/>
          <p:nvPr/>
        </p:nvSpPr>
        <p:spPr>
          <a:xfrm>
            <a:off x="548640" y="4476598"/>
            <a:ext cx="5486400" cy="1649882"/>
          </a:xfrm>
          <a:prstGeom prst="roundRect">
            <a:avLst>
              <a:gd name="adj" fmla="val 4434"/>
            </a:avLst>
          </a:prstGeom>
          <a:solidFill>
            <a:srgbClr val="EDF5F0"/>
          </a:solidFill>
          <a:ln w="12700">
            <a:solidFill>
              <a:srgbClr val="EDF5F0"/>
            </a:solidFill>
            <a:prstDash val="solid"/>
          </a:ln>
        </p:spPr>
        <p:txBody>
          <a:bodyPr/>
          <a:lstStyle/>
          <a:p>
            <a:endParaRPr lang="en-US"/>
          </a:p>
        </p:txBody>
      </p:sp>
      <p:sp>
        <p:nvSpPr>
          <p:cNvPr id="9" name="Text 5"/>
          <p:cNvSpPr txBox="1"/>
          <p:nvPr/>
        </p:nvSpPr>
        <p:spPr>
          <a:xfrm>
            <a:off x="777240" y="4604614"/>
            <a:ext cx="5029200" cy="274320"/>
          </a:xfrm>
          <a:prstGeom prst="rect">
            <a:avLst/>
          </a:prstGeom>
          <a:noFill/>
          <a:ln/>
        </p:spPr>
        <p:txBody>
          <a:bodyPr wrap="square" lIns="0" tIns="0" rIns="0" bIns="0" rtlCol="0" anchor="ctr"/>
          <a:lstStyle/>
          <a:p>
            <a:pPr marL="0" indent="0">
              <a:buNone/>
            </a:pPr>
            <a:r>
              <a:rPr lang="en-US" sz="1200" b="1" kern="0" spc="150" dirty="0">
                <a:solidFill>
                  <a:srgbClr val="2F6B4F"/>
                </a:solidFill>
                <a:latin typeface="Calibri" pitchFamily="34" charset="0"/>
                <a:ea typeface="Calibri" pitchFamily="34" charset="-122"/>
                <a:cs typeface="Calibri" pitchFamily="34" charset="-120"/>
              </a:rPr>
              <a:t>EXAMPLE: ROLLING A FAIR DIE</a:t>
            </a:r>
            <a:endParaRPr lang="en-US" sz="1200" dirty="0"/>
          </a:p>
        </p:txBody>
      </p:sp>
      <p:pic>
        <p:nvPicPr>
          <p:cNvPr id="10" name="Image 2" descr="pmf_die"/>
          <p:cNvPicPr>
            <a:picLocks noChangeAspect="1"/>
          </p:cNvPicPr>
          <p:nvPr/>
        </p:nvPicPr>
        <p:blipFill>
          <a:blip r:embed="rId5"/>
          <a:stretch>
            <a:fillRect/>
          </a:stretch>
        </p:blipFill>
        <p:spPr>
          <a:xfrm>
            <a:off x="777240" y="4952086"/>
            <a:ext cx="2036064" cy="665683"/>
          </a:xfrm>
          <a:prstGeom prst="rect">
            <a:avLst/>
          </a:prstGeom>
        </p:spPr>
      </p:pic>
      <p:pic>
        <p:nvPicPr>
          <p:cNvPr id="11" name="Image 3" descr="PMF of a fair die"/>
          <p:cNvPicPr>
            <a:picLocks noChangeAspect="1"/>
          </p:cNvPicPr>
          <p:nvPr/>
        </p:nvPicPr>
        <p:blipFill>
          <a:blip r:embed="rId6"/>
          <a:stretch>
            <a:fillRect/>
          </a:stretch>
        </p:blipFill>
        <p:spPr>
          <a:xfrm>
            <a:off x="6400800" y="1982186"/>
            <a:ext cx="5212080" cy="3625148"/>
          </a:xfrm>
          <a:prstGeom prst="rect">
            <a:avLst/>
          </a:prstGeom>
        </p:spPr>
      </p:pic>
      <p:sp>
        <p:nvSpPr>
          <p:cNvPr id="12" name="Text 6"/>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17 / 62</a:t>
            </a:r>
            <a:endParaRPr lang="en-US" sz="1100" dirty="0"/>
          </a:p>
        </p:txBody>
      </p:sp>
      <p:sp>
        <p:nvSpPr>
          <p:cNvPr id="13" name="Text 7"/>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03   DENSITY &amp; DISTRIBUTION FUNCTIONS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Cumulative Distribution Function (CDF)</a:t>
            </a:r>
            <a:endParaRPr lang="en-US" sz="3000" dirty="0"/>
          </a:p>
        </p:txBody>
      </p:sp>
      <p:sp>
        <p:nvSpPr>
          <p:cNvPr id="4" name="Shape 2"/>
          <p:cNvSpPr/>
          <p:nvPr/>
        </p:nvSpPr>
        <p:spPr>
          <a:xfrm>
            <a:off x="548640" y="1417320"/>
            <a:ext cx="6675120" cy="1234440"/>
          </a:xfrm>
          <a:prstGeom prst="roundRect">
            <a:avLst>
              <a:gd name="adj" fmla="val 5926"/>
            </a:avLst>
          </a:prstGeom>
          <a:solidFill>
            <a:srgbClr val="EEF2F8"/>
          </a:solidFill>
          <a:ln w="12700">
            <a:solidFill>
              <a:srgbClr val="EEF2F8"/>
            </a:solidFill>
            <a:prstDash val="solid"/>
          </a:ln>
        </p:spPr>
        <p:txBody>
          <a:bodyPr/>
          <a:lstStyle/>
          <a:p>
            <a:endParaRPr lang="en-US"/>
          </a:p>
        </p:txBody>
      </p:sp>
      <p:sp>
        <p:nvSpPr>
          <p:cNvPr id="5" name="Text 3"/>
          <p:cNvSpPr txBox="1"/>
          <p:nvPr/>
        </p:nvSpPr>
        <p:spPr>
          <a:xfrm>
            <a:off x="777240" y="1545336"/>
            <a:ext cx="6217920"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DEFINITION</a:t>
            </a:r>
            <a:endParaRPr lang="en-US" sz="1200" dirty="0"/>
          </a:p>
        </p:txBody>
      </p:sp>
      <p:pic>
        <p:nvPicPr>
          <p:cNvPr id="6" name="Image 0" descr="cdf"/>
          <p:cNvPicPr>
            <a:picLocks noChangeAspect="1"/>
          </p:cNvPicPr>
          <p:nvPr/>
        </p:nvPicPr>
        <p:blipFill>
          <a:blip r:embed="rId3"/>
          <a:stretch>
            <a:fillRect/>
          </a:stretch>
        </p:blipFill>
        <p:spPr>
          <a:xfrm>
            <a:off x="777240" y="1847088"/>
            <a:ext cx="3450946" cy="562204"/>
          </a:xfrm>
          <a:prstGeom prst="rect">
            <a:avLst/>
          </a:prstGeom>
        </p:spPr>
      </p:pic>
      <p:sp>
        <p:nvSpPr>
          <p:cNvPr id="7" name="Text 4"/>
          <p:cNvSpPr txBox="1"/>
          <p:nvPr/>
        </p:nvSpPr>
        <p:spPr>
          <a:xfrm>
            <a:off x="7543800" y="1508760"/>
            <a:ext cx="4114800" cy="1188720"/>
          </a:xfrm>
          <a:prstGeom prst="rect">
            <a:avLst/>
          </a:prstGeom>
          <a:noFill/>
          <a:ln/>
        </p:spPr>
        <p:txBody>
          <a:bodyPr wrap="square" lIns="0" tIns="0" rIns="0" bIns="0" rtlCol="0" anchor="t"/>
          <a:lstStyle/>
          <a:p>
            <a:pPr marL="228600" indent="-228600" algn="l">
              <a:lnSpc>
                <a:spcPct val="105000"/>
              </a:lnSpc>
              <a:spcAft>
                <a:spcPts val="800"/>
              </a:spcAft>
              <a:buSzPct val="100000"/>
              <a:buChar char="•"/>
            </a:pPr>
            <a:r>
              <a:rPr lang="en-US" sz="1700" dirty="0">
                <a:solidFill>
                  <a:srgbClr val="1E293B"/>
                </a:solidFill>
                <a:latin typeface="Calibri" pitchFamily="34" charset="0"/>
                <a:ea typeface="Calibri" pitchFamily="34" charset="-122"/>
                <a:cs typeface="Calibri" pitchFamily="34" charset="-120"/>
              </a:rPr>
              <a:t>Defined for </a:t>
            </a:r>
            <a:r>
              <a:rPr lang="en-US" sz="1700" b="1" dirty="0">
                <a:solidFill>
                  <a:srgbClr val="A6192E"/>
                </a:solidFill>
                <a:latin typeface="Calibri" pitchFamily="34" charset="0"/>
                <a:ea typeface="Calibri" pitchFamily="34" charset="-122"/>
                <a:cs typeface="Calibri" pitchFamily="34" charset="-120"/>
              </a:rPr>
              <a:t>both</a:t>
            </a:r>
            <a:r>
              <a:rPr lang="en-US" sz="1700" dirty="0">
                <a:solidFill>
                  <a:srgbClr val="1E293B"/>
                </a:solidFill>
                <a:latin typeface="Calibri" pitchFamily="34" charset="0"/>
                <a:ea typeface="Calibri" pitchFamily="34" charset="-122"/>
                <a:cs typeface="Calibri" pitchFamily="34" charset="-120"/>
              </a:rPr>
              <a:t> continuous and discrete RVs</a:t>
            </a:r>
            <a:endParaRPr lang="en-US" sz="1700" dirty="0"/>
          </a:p>
          <a:p>
            <a:pPr marL="228600" indent="-228600" algn="l">
              <a:lnSpc>
                <a:spcPct val="105000"/>
              </a:lnSpc>
              <a:spcAft>
                <a:spcPts val="800"/>
              </a:spcAft>
              <a:buSzPct val="100000"/>
              <a:buChar char="•"/>
            </a:pPr>
            <a:r>
              <a:rPr lang="en-US" sz="1700" dirty="0">
                <a:solidFill>
                  <a:srgbClr val="1E293B"/>
                </a:solidFill>
                <a:latin typeface="Calibri" pitchFamily="34" charset="0"/>
                <a:ea typeface="Calibri" pitchFamily="34" charset="-122"/>
                <a:cs typeface="Calibri" pitchFamily="34" charset="-120"/>
              </a:rPr>
              <a:t>The </a:t>
            </a:r>
            <a:r>
              <a:rPr lang="en-US" sz="1700" b="1" dirty="0">
                <a:solidFill>
                  <a:srgbClr val="A6192E"/>
                </a:solidFill>
                <a:latin typeface="Calibri" pitchFamily="34" charset="0"/>
                <a:ea typeface="Calibri" pitchFamily="34" charset="-122"/>
                <a:cs typeface="Calibri" pitchFamily="34" charset="-120"/>
              </a:rPr>
              <a:t>integral of the PDF</a:t>
            </a:r>
            <a:r>
              <a:rPr lang="en-US" sz="1700" dirty="0">
                <a:solidFill>
                  <a:srgbClr val="1E293B"/>
                </a:solidFill>
                <a:latin typeface="Calibri" pitchFamily="34" charset="0"/>
                <a:ea typeface="Calibri" pitchFamily="34" charset="-122"/>
                <a:cs typeface="Calibri" pitchFamily="34" charset="-120"/>
              </a:rPr>
              <a:t>: the area to the left of x</a:t>
            </a:r>
            <a:endParaRPr lang="en-US" sz="1700" dirty="0"/>
          </a:p>
        </p:txBody>
      </p:sp>
      <p:pic>
        <p:nvPicPr>
          <p:cNvPr id="8" name="Image 1" descr="PDF with shaded area and the corresponding CDF"/>
          <p:cNvPicPr>
            <a:picLocks noChangeAspect="1"/>
          </p:cNvPicPr>
          <p:nvPr/>
        </p:nvPicPr>
        <p:blipFill>
          <a:blip r:embed="rId4"/>
          <a:stretch>
            <a:fillRect/>
          </a:stretch>
        </p:blipFill>
        <p:spPr>
          <a:xfrm>
            <a:off x="877015" y="2834640"/>
            <a:ext cx="10437665" cy="3291840"/>
          </a:xfrm>
          <a:prstGeom prst="rect">
            <a:avLst/>
          </a:prstGeom>
        </p:spPr>
      </p:pic>
      <p:sp>
        <p:nvSpPr>
          <p:cNvPr id="9" name="Text 5"/>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18 / 62</a:t>
            </a:r>
            <a:endParaRPr lang="en-US" sz="1100" dirty="0"/>
          </a:p>
        </p:txBody>
      </p:sp>
      <p:sp>
        <p:nvSpPr>
          <p:cNvPr id="10" name="Text 6"/>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03   DENSITY &amp; DISTRIBUTION FUNCTIONS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Properties of the CDF</a:t>
            </a:r>
            <a:endParaRPr lang="en-US" sz="3000" dirty="0"/>
          </a:p>
        </p:txBody>
      </p:sp>
      <p:sp>
        <p:nvSpPr>
          <p:cNvPr id="4" name="Shape 2"/>
          <p:cNvSpPr/>
          <p:nvPr/>
        </p:nvSpPr>
        <p:spPr>
          <a:xfrm>
            <a:off x="548640" y="1536192"/>
            <a:ext cx="384048" cy="384048"/>
          </a:xfrm>
          <a:prstGeom prst="ellipse">
            <a:avLst/>
          </a:prstGeom>
          <a:solidFill>
            <a:srgbClr val="1B2A4A"/>
          </a:solidFill>
          <a:ln w="12700">
            <a:solidFill>
              <a:srgbClr val="1B2A4A"/>
            </a:solidFill>
            <a:prstDash val="solid"/>
          </a:ln>
        </p:spPr>
        <p:txBody>
          <a:bodyPr/>
          <a:lstStyle/>
          <a:p>
            <a:endParaRPr lang="en-US"/>
          </a:p>
        </p:txBody>
      </p:sp>
      <p:sp>
        <p:nvSpPr>
          <p:cNvPr id="5" name="Text 3"/>
          <p:cNvSpPr txBox="1"/>
          <p:nvPr/>
        </p:nvSpPr>
        <p:spPr>
          <a:xfrm>
            <a:off x="548640" y="1536192"/>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txBox="1"/>
          <p:nvPr/>
        </p:nvSpPr>
        <p:spPr>
          <a:xfrm>
            <a:off x="1143000" y="1463040"/>
            <a:ext cx="2651760" cy="548640"/>
          </a:xfrm>
          <a:prstGeom prst="rect">
            <a:avLst/>
          </a:prstGeom>
          <a:noFill/>
          <a:ln/>
        </p:spPr>
        <p:txBody>
          <a:bodyPr wrap="square" lIns="0" tIns="0" rIns="0" bIns="0" rtlCol="0" anchor="ctr"/>
          <a:lstStyle/>
          <a:p>
            <a:pPr marL="0" indent="0">
              <a:buNone/>
            </a:pPr>
            <a:r>
              <a:rPr lang="en-US" sz="1800" b="1" dirty="0">
                <a:solidFill>
                  <a:srgbClr val="1B2A4A"/>
                </a:solidFill>
                <a:latin typeface="Calibri" pitchFamily="34" charset="0"/>
                <a:ea typeface="Calibri" pitchFamily="34" charset="-122"/>
                <a:cs typeface="Calibri" pitchFamily="34" charset="-120"/>
              </a:rPr>
              <a:t>Non-decreasing</a:t>
            </a:r>
            <a:endParaRPr lang="en-US" sz="1800" dirty="0"/>
          </a:p>
        </p:txBody>
      </p:sp>
      <p:pic>
        <p:nvPicPr>
          <p:cNvPr id="7" name="Image 0" descr="cdf_mono"/>
          <p:cNvPicPr>
            <a:picLocks noChangeAspect="1"/>
          </p:cNvPicPr>
          <p:nvPr/>
        </p:nvPicPr>
        <p:blipFill>
          <a:blip r:embed="rId3"/>
          <a:stretch>
            <a:fillRect/>
          </a:stretch>
        </p:blipFill>
        <p:spPr>
          <a:xfrm>
            <a:off x="3840480" y="1615440"/>
            <a:ext cx="2718816" cy="243840"/>
          </a:xfrm>
          <a:prstGeom prst="rect">
            <a:avLst/>
          </a:prstGeom>
        </p:spPr>
      </p:pic>
      <p:sp>
        <p:nvSpPr>
          <p:cNvPr id="8" name="Shape 5"/>
          <p:cNvSpPr/>
          <p:nvPr/>
        </p:nvSpPr>
        <p:spPr>
          <a:xfrm>
            <a:off x="548640" y="2450592"/>
            <a:ext cx="384048" cy="384048"/>
          </a:xfrm>
          <a:prstGeom prst="ellipse">
            <a:avLst/>
          </a:prstGeom>
          <a:solidFill>
            <a:srgbClr val="1B2A4A"/>
          </a:solidFill>
          <a:ln w="12700">
            <a:solidFill>
              <a:srgbClr val="1B2A4A"/>
            </a:solidFill>
            <a:prstDash val="solid"/>
          </a:ln>
        </p:spPr>
        <p:txBody>
          <a:bodyPr/>
          <a:lstStyle/>
          <a:p>
            <a:endParaRPr lang="en-US"/>
          </a:p>
        </p:txBody>
      </p:sp>
      <p:sp>
        <p:nvSpPr>
          <p:cNvPr id="9" name="Text 6"/>
          <p:cNvSpPr txBox="1"/>
          <p:nvPr/>
        </p:nvSpPr>
        <p:spPr>
          <a:xfrm>
            <a:off x="548640" y="2450592"/>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7"/>
          <p:cNvSpPr txBox="1"/>
          <p:nvPr/>
        </p:nvSpPr>
        <p:spPr>
          <a:xfrm>
            <a:off x="1143000" y="2377440"/>
            <a:ext cx="2651760" cy="548640"/>
          </a:xfrm>
          <a:prstGeom prst="rect">
            <a:avLst/>
          </a:prstGeom>
          <a:noFill/>
          <a:ln/>
        </p:spPr>
        <p:txBody>
          <a:bodyPr wrap="square" lIns="0" tIns="0" rIns="0" bIns="0" rtlCol="0" anchor="ctr"/>
          <a:lstStyle/>
          <a:p>
            <a:pPr marL="0" indent="0">
              <a:buNone/>
            </a:pPr>
            <a:r>
              <a:rPr lang="en-US" sz="1800" b="1" dirty="0">
                <a:solidFill>
                  <a:srgbClr val="1B2A4A"/>
                </a:solidFill>
                <a:latin typeface="Calibri" pitchFamily="34" charset="0"/>
                <a:ea typeface="Calibri" pitchFamily="34" charset="-122"/>
                <a:cs typeface="Calibri" pitchFamily="34" charset="-120"/>
              </a:rPr>
              <a:t>Right-continuous</a:t>
            </a:r>
            <a:endParaRPr lang="en-US" sz="1800" dirty="0"/>
          </a:p>
        </p:txBody>
      </p:sp>
      <p:pic>
        <p:nvPicPr>
          <p:cNvPr id="11" name="Image 1" descr="cdf_right"/>
          <p:cNvPicPr>
            <a:picLocks noChangeAspect="1"/>
          </p:cNvPicPr>
          <p:nvPr/>
        </p:nvPicPr>
        <p:blipFill>
          <a:blip r:embed="rId4"/>
          <a:stretch>
            <a:fillRect/>
          </a:stretch>
        </p:blipFill>
        <p:spPr>
          <a:xfrm>
            <a:off x="3840480" y="2520086"/>
            <a:ext cx="1560576" cy="263347"/>
          </a:xfrm>
          <a:prstGeom prst="rect">
            <a:avLst/>
          </a:prstGeom>
        </p:spPr>
      </p:pic>
      <p:sp>
        <p:nvSpPr>
          <p:cNvPr id="12" name="Shape 8"/>
          <p:cNvSpPr/>
          <p:nvPr/>
        </p:nvSpPr>
        <p:spPr>
          <a:xfrm>
            <a:off x="548640" y="3364992"/>
            <a:ext cx="384048" cy="384048"/>
          </a:xfrm>
          <a:prstGeom prst="ellipse">
            <a:avLst/>
          </a:prstGeom>
          <a:solidFill>
            <a:srgbClr val="1B2A4A"/>
          </a:solidFill>
          <a:ln w="12700">
            <a:solidFill>
              <a:srgbClr val="1B2A4A"/>
            </a:solidFill>
            <a:prstDash val="solid"/>
          </a:ln>
        </p:spPr>
        <p:txBody>
          <a:bodyPr/>
          <a:lstStyle/>
          <a:p>
            <a:endParaRPr lang="en-US"/>
          </a:p>
        </p:txBody>
      </p:sp>
      <p:sp>
        <p:nvSpPr>
          <p:cNvPr id="13" name="Text 9"/>
          <p:cNvSpPr txBox="1"/>
          <p:nvPr/>
        </p:nvSpPr>
        <p:spPr>
          <a:xfrm>
            <a:off x="548640" y="3364992"/>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0"/>
          <p:cNvSpPr txBox="1"/>
          <p:nvPr/>
        </p:nvSpPr>
        <p:spPr>
          <a:xfrm>
            <a:off x="1143000" y="3291840"/>
            <a:ext cx="2651760" cy="548640"/>
          </a:xfrm>
          <a:prstGeom prst="rect">
            <a:avLst/>
          </a:prstGeom>
          <a:noFill/>
          <a:ln/>
        </p:spPr>
        <p:txBody>
          <a:bodyPr wrap="square" lIns="0" tIns="0" rIns="0" bIns="0" rtlCol="0" anchor="ctr"/>
          <a:lstStyle/>
          <a:p>
            <a:pPr marL="0" indent="0">
              <a:buNone/>
            </a:pPr>
            <a:r>
              <a:rPr lang="en-US" sz="1800" b="1" dirty="0">
                <a:solidFill>
                  <a:srgbClr val="1B2A4A"/>
                </a:solidFill>
                <a:latin typeface="Calibri" pitchFamily="34" charset="0"/>
                <a:ea typeface="Calibri" pitchFamily="34" charset="-122"/>
                <a:cs typeface="Calibri" pitchFamily="34" charset="-120"/>
              </a:rPr>
              <a:t>Limits</a:t>
            </a:r>
            <a:endParaRPr lang="en-US" sz="1800" dirty="0"/>
          </a:p>
        </p:txBody>
      </p:sp>
      <p:pic>
        <p:nvPicPr>
          <p:cNvPr id="15" name="Image 2" descr="cdf_lim"/>
          <p:cNvPicPr>
            <a:picLocks noChangeAspect="1"/>
          </p:cNvPicPr>
          <p:nvPr/>
        </p:nvPicPr>
        <p:blipFill>
          <a:blip r:embed="rId5"/>
          <a:stretch>
            <a:fillRect/>
          </a:stretch>
        </p:blipFill>
        <p:spPr>
          <a:xfrm>
            <a:off x="3840480" y="3444240"/>
            <a:ext cx="2882189" cy="243840"/>
          </a:xfrm>
          <a:prstGeom prst="rect">
            <a:avLst/>
          </a:prstGeom>
        </p:spPr>
      </p:pic>
      <p:sp>
        <p:nvSpPr>
          <p:cNvPr id="16" name="Shape 11"/>
          <p:cNvSpPr/>
          <p:nvPr/>
        </p:nvSpPr>
        <p:spPr>
          <a:xfrm>
            <a:off x="548640" y="4279392"/>
            <a:ext cx="384048" cy="384048"/>
          </a:xfrm>
          <a:prstGeom prst="ellipse">
            <a:avLst/>
          </a:prstGeom>
          <a:solidFill>
            <a:srgbClr val="1B2A4A"/>
          </a:solidFill>
          <a:ln w="12700">
            <a:solidFill>
              <a:srgbClr val="1B2A4A"/>
            </a:solidFill>
            <a:prstDash val="solid"/>
          </a:ln>
        </p:spPr>
        <p:txBody>
          <a:bodyPr/>
          <a:lstStyle/>
          <a:p>
            <a:endParaRPr lang="en-US"/>
          </a:p>
        </p:txBody>
      </p:sp>
      <p:sp>
        <p:nvSpPr>
          <p:cNvPr id="17" name="Text 12"/>
          <p:cNvSpPr txBox="1"/>
          <p:nvPr/>
        </p:nvSpPr>
        <p:spPr>
          <a:xfrm>
            <a:off x="548640" y="4279392"/>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3"/>
          <p:cNvSpPr txBox="1"/>
          <p:nvPr/>
        </p:nvSpPr>
        <p:spPr>
          <a:xfrm>
            <a:off x="1143000" y="4206240"/>
            <a:ext cx="2651760" cy="548640"/>
          </a:xfrm>
          <a:prstGeom prst="rect">
            <a:avLst/>
          </a:prstGeom>
          <a:noFill/>
          <a:ln/>
        </p:spPr>
        <p:txBody>
          <a:bodyPr wrap="square" lIns="0" tIns="0" rIns="0" bIns="0" rtlCol="0" anchor="ctr"/>
          <a:lstStyle/>
          <a:p>
            <a:pPr marL="0" indent="0">
              <a:buNone/>
            </a:pPr>
            <a:r>
              <a:rPr lang="en-US" sz="1800" b="1" dirty="0">
                <a:solidFill>
                  <a:srgbClr val="1B2A4A"/>
                </a:solidFill>
                <a:latin typeface="Calibri" pitchFamily="34" charset="0"/>
                <a:ea typeface="Calibri" pitchFamily="34" charset="-122"/>
                <a:cs typeface="Calibri" pitchFamily="34" charset="-120"/>
              </a:rPr>
              <a:t>Interval probability</a:t>
            </a:r>
            <a:endParaRPr lang="en-US" sz="1800" dirty="0"/>
          </a:p>
        </p:txBody>
      </p:sp>
      <p:pic>
        <p:nvPicPr>
          <p:cNvPr id="19" name="Image 3" descr="cdf_int"/>
          <p:cNvPicPr>
            <a:picLocks noChangeAspect="1"/>
          </p:cNvPicPr>
          <p:nvPr/>
        </p:nvPicPr>
        <p:blipFill>
          <a:blip r:embed="rId6"/>
          <a:stretch>
            <a:fillRect/>
          </a:stretch>
        </p:blipFill>
        <p:spPr>
          <a:xfrm>
            <a:off x="3840480" y="4358640"/>
            <a:ext cx="2869997" cy="243840"/>
          </a:xfrm>
          <a:prstGeom prst="rect">
            <a:avLst/>
          </a:prstGeom>
        </p:spPr>
      </p:pic>
      <p:sp>
        <p:nvSpPr>
          <p:cNvPr id="20" name="Shape 14"/>
          <p:cNvSpPr/>
          <p:nvPr/>
        </p:nvSpPr>
        <p:spPr>
          <a:xfrm>
            <a:off x="548640" y="5193792"/>
            <a:ext cx="384048" cy="384048"/>
          </a:xfrm>
          <a:prstGeom prst="ellipse">
            <a:avLst/>
          </a:prstGeom>
          <a:solidFill>
            <a:srgbClr val="1B2A4A"/>
          </a:solidFill>
          <a:ln w="12700">
            <a:solidFill>
              <a:srgbClr val="1B2A4A"/>
            </a:solidFill>
            <a:prstDash val="solid"/>
          </a:ln>
        </p:spPr>
        <p:txBody>
          <a:bodyPr/>
          <a:lstStyle/>
          <a:p>
            <a:endParaRPr lang="en-US"/>
          </a:p>
        </p:txBody>
      </p:sp>
      <p:sp>
        <p:nvSpPr>
          <p:cNvPr id="21" name="Text 15"/>
          <p:cNvSpPr txBox="1"/>
          <p:nvPr/>
        </p:nvSpPr>
        <p:spPr>
          <a:xfrm>
            <a:off x="548640" y="5193792"/>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16"/>
          <p:cNvSpPr txBox="1"/>
          <p:nvPr/>
        </p:nvSpPr>
        <p:spPr>
          <a:xfrm>
            <a:off x="1143000" y="5120640"/>
            <a:ext cx="2651760" cy="548640"/>
          </a:xfrm>
          <a:prstGeom prst="rect">
            <a:avLst/>
          </a:prstGeom>
          <a:noFill/>
          <a:ln/>
        </p:spPr>
        <p:txBody>
          <a:bodyPr wrap="square" lIns="0" tIns="0" rIns="0" bIns="0" rtlCol="0" anchor="ctr"/>
          <a:lstStyle/>
          <a:p>
            <a:pPr marL="0" indent="0">
              <a:buNone/>
            </a:pPr>
            <a:r>
              <a:rPr lang="en-US" sz="1800" b="1" dirty="0">
                <a:solidFill>
                  <a:srgbClr val="1B2A4A"/>
                </a:solidFill>
                <a:latin typeface="Calibri" pitchFamily="34" charset="0"/>
                <a:ea typeface="Calibri" pitchFamily="34" charset="-122"/>
                <a:cs typeface="Calibri" pitchFamily="34" charset="-120"/>
              </a:rPr>
              <a:t>Jumps = point masses</a:t>
            </a:r>
            <a:endParaRPr lang="en-US" sz="1800" dirty="0"/>
          </a:p>
        </p:txBody>
      </p:sp>
      <p:pic>
        <p:nvPicPr>
          <p:cNvPr id="23" name="Image 4" descr="cdf_jump"/>
          <p:cNvPicPr>
            <a:picLocks noChangeAspect="1"/>
          </p:cNvPicPr>
          <p:nvPr/>
        </p:nvPicPr>
        <p:blipFill>
          <a:blip r:embed="rId7"/>
          <a:stretch>
            <a:fillRect/>
          </a:stretch>
        </p:blipFill>
        <p:spPr>
          <a:xfrm>
            <a:off x="3840480" y="5263286"/>
            <a:ext cx="2694432" cy="263347"/>
          </a:xfrm>
          <a:prstGeom prst="rect">
            <a:avLst/>
          </a:prstGeom>
        </p:spPr>
      </p:pic>
      <p:pic>
        <p:nvPicPr>
          <p:cNvPr id="24" name="Image 5" descr="Staircase CDF of a fair die"/>
          <p:cNvPicPr>
            <a:picLocks noChangeAspect="1"/>
          </p:cNvPicPr>
          <p:nvPr/>
        </p:nvPicPr>
        <p:blipFill>
          <a:blip r:embed="rId8"/>
          <a:stretch>
            <a:fillRect/>
          </a:stretch>
        </p:blipFill>
        <p:spPr>
          <a:xfrm>
            <a:off x="7498080" y="2148593"/>
            <a:ext cx="4114800" cy="3109454"/>
          </a:xfrm>
          <a:prstGeom prst="rect">
            <a:avLst/>
          </a:prstGeom>
        </p:spPr>
      </p:pic>
      <p:sp>
        <p:nvSpPr>
          <p:cNvPr id="25" name="Text 17"/>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19 / 62</a:t>
            </a:r>
            <a:endParaRPr lang="en-US" sz="1100" dirty="0"/>
          </a:p>
        </p:txBody>
      </p:sp>
      <p:sp>
        <p:nvSpPr>
          <p:cNvPr id="26" name="Text 18"/>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03   DENSITY &amp; DISTRIBUTION FUNCTIONS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Probability Density Function (PDF)</a:t>
            </a:r>
            <a:endParaRPr lang="en-US" sz="3000" dirty="0"/>
          </a:p>
        </p:txBody>
      </p:sp>
      <p:sp>
        <p:nvSpPr>
          <p:cNvPr id="4" name="Text 2"/>
          <p:cNvSpPr txBox="1"/>
          <p:nvPr/>
        </p:nvSpPr>
        <p:spPr>
          <a:xfrm>
            <a:off x="548640" y="1463040"/>
            <a:ext cx="5669280" cy="457200"/>
          </a:xfrm>
          <a:prstGeom prst="rect">
            <a:avLst/>
          </a:prstGeom>
          <a:noFill/>
          <a:ln/>
        </p:spPr>
        <p:txBody>
          <a:bodyPr wrap="square" lIns="0" tIns="0" rIns="0" bIns="0" rtlCol="0" anchor="t"/>
          <a:lstStyle/>
          <a:p>
            <a:pPr marL="228600" indent="-228600" algn="l">
              <a:lnSpc>
                <a:spcPct val="105000"/>
              </a:lnSpc>
              <a:spcAft>
                <a:spcPts val="800"/>
              </a:spcAft>
              <a:buSzPct val="100000"/>
              <a:buChar char="•"/>
            </a:pPr>
            <a:r>
              <a:rPr lang="en-US" sz="1800" dirty="0">
                <a:solidFill>
                  <a:srgbClr val="1E293B"/>
                </a:solidFill>
                <a:latin typeface="Calibri" pitchFamily="34" charset="0"/>
                <a:ea typeface="Calibri" pitchFamily="34" charset="-122"/>
                <a:cs typeface="Calibri" pitchFamily="34" charset="-120"/>
              </a:rPr>
              <a:t>Used for </a:t>
            </a:r>
            <a:r>
              <a:rPr lang="en-US" sz="1800" b="1" dirty="0">
                <a:solidFill>
                  <a:srgbClr val="A6192E"/>
                </a:solidFill>
                <a:latin typeface="Calibri" pitchFamily="34" charset="0"/>
                <a:ea typeface="Calibri" pitchFamily="34" charset="-122"/>
                <a:cs typeface="Calibri" pitchFamily="34" charset="-120"/>
              </a:rPr>
              <a:t>continuous</a:t>
            </a:r>
            <a:r>
              <a:rPr lang="en-US" sz="1800" dirty="0">
                <a:solidFill>
                  <a:srgbClr val="1E293B"/>
                </a:solidFill>
                <a:latin typeface="Calibri" pitchFamily="34" charset="0"/>
                <a:ea typeface="Calibri" pitchFamily="34" charset="-122"/>
                <a:cs typeface="Calibri" pitchFamily="34" charset="-120"/>
              </a:rPr>
              <a:t> random variables</a:t>
            </a:r>
            <a:endParaRPr lang="en-US" sz="1800" dirty="0"/>
          </a:p>
        </p:txBody>
      </p:sp>
      <p:pic>
        <p:nvPicPr>
          <p:cNvPr id="5" name="Image 0" descr="pdf_def"/>
          <p:cNvPicPr>
            <a:picLocks noChangeAspect="1"/>
          </p:cNvPicPr>
          <p:nvPr/>
        </p:nvPicPr>
        <p:blipFill>
          <a:blip r:embed="rId3"/>
          <a:stretch>
            <a:fillRect/>
          </a:stretch>
        </p:blipFill>
        <p:spPr>
          <a:xfrm>
            <a:off x="822960" y="2011680"/>
            <a:ext cx="1693545" cy="512064"/>
          </a:xfrm>
          <a:prstGeom prst="rect">
            <a:avLst/>
          </a:prstGeom>
        </p:spPr>
      </p:pic>
      <p:pic>
        <p:nvPicPr>
          <p:cNvPr id="6" name="Image 1" descr="pdf_prop"/>
          <p:cNvPicPr>
            <a:picLocks noChangeAspect="1"/>
          </p:cNvPicPr>
          <p:nvPr/>
        </p:nvPicPr>
        <p:blipFill>
          <a:blip r:embed="rId4"/>
          <a:stretch>
            <a:fillRect/>
          </a:stretch>
        </p:blipFill>
        <p:spPr>
          <a:xfrm>
            <a:off x="822960" y="2798064"/>
            <a:ext cx="3030931" cy="529133"/>
          </a:xfrm>
          <a:prstGeom prst="rect">
            <a:avLst/>
          </a:prstGeom>
        </p:spPr>
      </p:pic>
      <p:sp>
        <p:nvSpPr>
          <p:cNvPr id="7" name="Text 3"/>
          <p:cNvSpPr txBox="1"/>
          <p:nvPr/>
        </p:nvSpPr>
        <p:spPr>
          <a:xfrm>
            <a:off x="548640" y="3601517"/>
            <a:ext cx="5669280" cy="457200"/>
          </a:xfrm>
          <a:prstGeom prst="rect">
            <a:avLst/>
          </a:prstGeom>
          <a:noFill/>
          <a:ln/>
        </p:spPr>
        <p:txBody>
          <a:bodyPr wrap="square" lIns="0" tIns="0" rIns="0" bIns="0" rtlCol="0" anchor="t"/>
          <a:lstStyle/>
          <a:p>
            <a:pPr marL="228600" indent="-228600" algn="l">
              <a:lnSpc>
                <a:spcPct val="105000"/>
              </a:lnSpc>
              <a:spcAft>
                <a:spcPts val="800"/>
              </a:spcAft>
              <a:buSzPct val="100000"/>
              <a:buChar char="•"/>
            </a:pPr>
            <a:r>
              <a:rPr lang="en-US" sz="1800" dirty="0">
                <a:solidFill>
                  <a:srgbClr val="1E293B"/>
                </a:solidFill>
                <a:latin typeface="Calibri" pitchFamily="34" charset="0"/>
                <a:ea typeface="Calibri" pitchFamily="34" charset="-122"/>
                <a:cs typeface="Calibri" pitchFamily="34" charset="-120"/>
              </a:rPr>
              <a:t>Probability of X falling in a small interval around x</a:t>
            </a:r>
            <a:r>
              <a:rPr lang="en-US" sz="1800" baseline="-40000" dirty="0">
                <a:solidFill>
                  <a:srgbClr val="1E293B"/>
                </a:solidFill>
                <a:latin typeface="Calibri" pitchFamily="34" charset="0"/>
                <a:ea typeface="Calibri" pitchFamily="34" charset="-122"/>
                <a:cs typeface="Calibri" pitchFamily="34" charset="-120"/>
              </a:rPr>
              <a:t>0</a:t>
            </a:r>
            <a:r>
              <a:rPr lang="en-US" sz="1800" dirty="0">
                <a:solidFill>
                  <a:srgbClr val="1E293B"/>
                </a:solidFill>
                <a:latin typeface="Calibri" pitchFamily="34" charset="0"/>
                <a:ea typeface="Calibri" pitchFamily="34" charset="-122"/>
                <a:cs typeface="Calibri" pitchFamily="34" charset="-120"/>
              </a:rPr>
              <a:t>:</a:t>
            </a:r>
            <a:endParaRPr lang="en-US" sz="1800" dirty="0"/>
          </a:p>
        </p:txBody>
      </p:sp>
      <p:pic>
        <p:nvPicPr>
          <p:cNvPr id="8" name="Image 2" descr="pdf_int"/>
          <p:cNvPicPr>
            <a:picLocks noChangeAspect="1"/>
          </p:cNvPicPr>
          <p:nvPr/>
        </p:nvPicPr>
        <p:blipFill>
          <a:blip r:embed="rId5"/>
          <a:stretch>
            <a:fillRect/>
          </a:stretch>
        </p:blipFill>
        <p:spPr>
          <a:xfrm>
            <a:off x="822960" y="4150157"/>
            <a:ext cx="3496056" cy="281102"/>
          </a:xfrm>
          <a:prstGeom prst="rect">
            <a:avLst/>
          </a:prstGeom>
        </p:spPr>
      </p:pic>
      <p:sp>
        <p:nvSpPr>
          <p:cNvPr id="9" name="Shape 4"/>
          <p:cNvSpPr/>
          <p:nvPr/>
        </p:nvSpPr>
        <p:spPr>
          <a:xfrm>
            <a:off x="548640" y="4705579"/>
            <a:ext cx="5669280" cy="1420901"/>
          </a:xfrm>
          <a:prstGeom prst="roundRect">
            <a:avLst>
              <a:gd name="adj" fmla="val 5148"/>
            </a:avLst>
          </a:prstGeom>
          <a:solidFill>
            <a:srgbClr val="F1F5F9"/>
          </a:solidFill>
          <a:ln w="12700">
            <a:solidFill>
              <a:srgbClr val="F1F5F9"/>
            </a:solidFill>
            <a:prstDash val="solid"/>
          </a:ln>
        </p:spPr>
        <p:txBody>
          <a:bodyPr/>
          <a:lstStyle/>
          <a:p>
            <a:endParaRPr lang="en-US"/>
          </a:p>
        </p:txBody>
      </p:sp>
      <p:sp>
        <p:nvSpPr>
          <p:cNvPr id="10" name="Text 5"/>
          <p:cNvSpPr txBox="1"/>
          <p:nvPr/>
        </p:nvSpPr>
        <p:spPr>
          <a:xfrm>
            <a:off x="777240" y="4833595"/>
            <a:ext cx="5212080" cy="274320"/>
          </a:xfrm>
          <a:prstGeom prst="rect">
            <a:avLst/>
          </a:prstGeom>
          <a:noFill/>
          <a:ln/>
        </p:spPr>
        <p:txBody>
          <a:bodyPr wrap="square" lIns="0" tIns="0" rIns="0" bIns="0" rtlCol="0" anchor="ctr"/>
          <a:lstStyle/>
          <a:p>
            <a:pPr marL="0" indent="0">
              <a:buNone/>
            </a:pPr>
            <a:r>
              <a:rPr lang="en-US" sz="1200" b="1" kern="0" spc="150" dirty="0">
                <a:solidFill>
                  <a:srgbClr val="64748B"/>
                </a:solidFill>
                <a:latin typeface="Calibri" pitchFamily="34" charset="0"/>
                <a:ea typeface="Calibri" pitchFamily="34" charset="-122"/>
                <a:cs typeface="Calibri" pitchFamily="34" charset="-120"/>
              </a:rPr>
              <a:t>NOTE</a:t>
            </a:r>
            <a:endParaRPr lang="en-US" sz="1200" dirty="0"/>
          </a:p>
        </p:txBody>
      </p:sp>
      <p:sp>
        <p:nvSpPr>
          <p:cNvPr id="11" name="Text 6"/>
          <p:cNvSpPr txBox="1"/>
          <p:nvPr/>
        </p:nvSpPr>
        <p:spPr>
          <a:xfrm>
            <a:off x="777240" y="5181067"/>
            <a:ext cx="5212080" cy="457200"/>
          </a:xfrm>
          <a:prstGeom prst="rect">
            <a:avLst/>
          </a:prstGeom>
          <a:noFill/>
          <a:ln/>
        </p:spPr>
        <p:txBody>
          <a:bodyPr wrap="square" lIns="0" tIns="0" rIns="0" bIns="0" rtlCol="0" anchor="t"/>
          <a:lstStyle/>
          <a:p>
            <a:pPr marL="0" indent="0" algn="l">
              <a:lnSpc>
                <a:spcPct val="105000"/>
              </a:lnSpc>
              <a:spcAft>
                <a:spcPts val="800"/>
              </a:spcAft>
              <a:buNone/>
            </a:pPr>
            <a:r>
              <a:rPr lang="en-US" sz="1600" dirty="0">
                <a:solidFill>
                  <a:srgbClr val="1E293B"/>
                </a:solidFill>
                <a:latin typeface="Calibri" pitchFamily="34" charset="0"/>
                <a:ea typeface="Calibri" pitchFamily="34" charset="-122"/>
                <a:cs typeface="Calibri" pitchFamily="34" charset="-120"/>
              </a:rPr>
              <a:t>f</a:t>
            </a:r>
            <a:r>
              <a:rPr lang="en-US" sz="1600" baseline="-40000" dirty="0">
                <a:solidFill>
                  <a:srgbClr val="1E293B"/>
                </a:solidFill>
                <a:latin typeface="Calibri" pitchFamily="34" charset="0"/>
                <a:ea typeface="Calibri" pitchFamily="34" charset="-122"/>
                <a:cs typeface="Calibri" pitchFamily="34" charset="-120"/>
              </a:rPr>
              <a:t>X</a:t>
            </a:r>
            <a:r>
              <a:rPr lang="en-US" sz="1600" dirty="0">
                <a:solidFill>
                  <a:srgbClr val="1E293B"/>
                </a:solidFill>
                <a:latin typeface="Calibri" pitchFamily="34" charset="0"/>
                <a:ea typeface="Calibri" pitchFamily="34" charset="-122"/>
                <a:cs typeface="Calibri" pitchFamily="34" charset="-120"/>
              </a:rPr>
              <a:t>(x) is a density, </a:t>
            </a:r>
            <a:r>
              <a:rPr lang="en-US" sz="1600" b="1" dirty="0">
                <a:solidFill>
                  <a:srgbClr val="A6192E"/>
                </a:solidFill>
                <a:latin typeface="Calibri" pitchFamily="34" charset="0"/>
                <a:ea typeface="Calibri" pitchFamily="34" charset="-122"/>
                <a:cs typeface="Calibri" pitchFamily="34" charset="-120"/>
              </a:rPr>
              <a:t>not</a:t>
            </a:r>
            <a:r>
              <a:rPr lang="en-US" sz="1600" dirty="0">
                <a:solidFill>
                  <a:srgbClr val="1E293B"/>
                </a:solidFill>
                <a:latin typeface="Calibri" pitchFamily="34" charset="0"/>
                <a:ea typeface="Calibri" pitchFamily="34" charset="-122"/>
                <a:cs typeface="Calibri" pitchFamily="34" charset="-120"/>
              </a:rPr>
              <a:t> a probability: it can exceed 1.</a:t>
            </a:r>
            <a:endParaRPr lang="en-US" sz="1600" dirty="0"/>
          </a:p>
        </p:txBody>
      </p:sp>
      <p:pic>
        <p:nvPicPr>
          <p:cNvPr id="12" name="Image 3" descr="Thin strip under a PDF showing f(x0)dx"/>
          <p:cNvPicPr>
            <a:picLocks noChangeAspect="1"/>
          </p:cNvPicPr>
          <p:nvPr/>
        </p:nvPicPr>
        <p:blipFill>
          <a:blip r:embed="rId6"/>
          <a:stretch>
            <a:fillRect/>
          </a:stretch>
        </p:blipFill>
        <p:spPr>
          <a:xfrm>
            <a:off x="6492240" y="2360800"/>
            <a:ext cx="5120640" cy="2867920"/>
          </a:xfrm>
          <a:prstGeom prst="rect">
            <a:avLst/>
          </a:prstGeom>
        </p:spPr>
      </p:pic>
      <p:sp>
        <p:nvSpPr>
          <p:cNvPr id="13" name="Text 7"/>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20 / 62</a:t>
            </a:r>
            <a:endParaRPr lang="en-US" sz="1100" dirty="0"/>
          </a:p>
        </p:txBody>
      </p:sp>
      <p:sp>
        <p:nvSpPr>
          <p:cNvPr id="14" name="Text 8"/>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03   DENSITY &amp; DISTRIBUTION FUNCTIONS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Common Densities: Uniform and Gaussian</a:t>
            </a:r>
            <a:endParaRPr lang="en-US" sz="3000" dirty="0"/>
          </a:p>
        </p:txBody>
      </p:sp>
      <p:sp>
        <p:nvSpPr>
          <p:cNvPr id="4" name="Shape 2"/>
          <p:cNvSpPr/>
          <p:nvPr/>
        </p:nvSpPr>
        <p:spPr>
          <a:xfrm>
            <a:off x="548640" y="1417320"/>
            <a:ext cx="5387188" cy="4709160"/>
          </a:xfrm>
          <a:prstGeom prst="roundRect">
            <a:avLst>
              <a:gd name="adj" fmla="val 1553"/>
            </a:avLst>
          </a:prstGeom>
          <a:solidFill>
            <a:srgbClr val="EEF2F8"/>
          </a:solidFill>
          <a:ln w="12700">
            <a:solidFill>
              <a:srgbClr val="EEF2F8"/>
            </a:solidFill>
            <a:prstDash val="solid"/>
          </a:ln>
        </p:spPr>
        <p:txBody>
          <a:bodyPr/>
          <a:lstStyle/>
          <a:p>
            <a:endParaRPr lang="en-US"/>
          </a:p>
        </p:txBody>
      </p:sp>
      <p:sp>
        <p:nvSpPr>
          <p:cNvPr id="5" name="Text 3"/>
          <p:cNvSpPr txBox="1"/>
          <p:nvPr/>
        </p:nvSpPr>
        <p:spPr>
          <a:xfrm>
            <a:off x="777240" y="1545336"/>
            <a:ext cx="4929988"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UNIFORM  U(a, b)</a:t>
            </a:r>
            <a:endParaRPr lang="en-US" sz="1200" dirty="0"/>
          </a:p>
        </p:txBody>
      </p:sp>
      <p:pic>
        <p:nvPicPr>
          <p:cNvPr id="6" name="Image 0" descr="uniform"/>
          <p:cNvPicPr>
            <a:picLocks noChangeAspect="1"/>
          </p:cNvPicPr>
          <p:nvPr/>
        </p:nvPicPr>
        <p:blipFill>
          <a:blip r:embed="rId3"/>
          <a:stretch>
            <a:fillRect/>
          </a:stretch>
        </p:blipFill>
        <p:spPr>
          <a:xfrm>
            <a:off x="1541784" y="1847088"/>
            <a:ext cx="3400899" cy="2331720"/>
          </a:xfrm>
          <a:prstGeom prst="rect">
            <a:avLst/>
          </a:prstGeom>
        </p:spPr>
      </p:pic>
      <p:pic>
        <p:nvPicPr>
          <p:cNvPr id="7" name="Image 1" descr="uniform"/>
          <p:cNvPicPr>
            <a:picLocks noChangeAspect="1"/>
          </p:cNvPicPr>
          <p:nvPr/>
        </p:nvPicPr>
        <p:blipFill>
          <a:blip r:embed="rId4"/>
          <a:stretch>
            <a:fillRect/>
          </a:stretch>
        </p:blipFill>
        <p:spPr>
          <a:xfrm>
            <a:off x="1592656" y="4315968"/>
            <a:ext cx="3299155" cy="465734"/>
          </a:xfrm>
          <a:prstGeom prst="rect">
            <a:avLst/>
          </a:prstGeom>
        </p:spPr>
      </p:pic>
      <p:pic>
        <p:nvPicPr>
          <p:cNvPr id="8" name="Image 2" descr="uniform_m"/>
          <p:cNvPicPr>
            <a:picLocks noChangeAspect="1"/>
          </p:cNvPicPr>
          <p:nvPr/>
        </p:nvPicPr>
        <p:blipFill>
          <a:blip r:embed="rId5"/>
          <a:stretch>
            <a:fillRect/>
          </a:stretch>
        </p:blipFill>
        <p:spPr>
          <a:xfrm>
            <a:off x="1714157" y="5230368"/>
            <a:ext cx="3056153" cy="437540"/>
          </a:xfrm>
          <a:prstGeom prst="rect">
            <a:avLst/>
          </a:prstGeom>
        </p:spPr>
      </p:pic>
      <p:sp>
        <p:nvSpPr>
          <p:cNvPr id="9" name="Shape 4"/>
          <p:cNvSpPr/>
          <p:nvPr/>
        </p:nvSpPr>
        <p:spPr>
          <a:xfrm>
            <a:off x="6255868" y="1417320"/>
            <a:ext cx="5387188" cy="4709160"/>
          </a:xfrm>
          <a:prstGeom prst="roundRect">
            <a:avLst>
              <a:gd name="adj" fmla="val 1553"/>
            </a:avLst>
          </a:prstGeom>
          <a:solidFill>
            <a:srgbClr val="FBEEF0"/>
          </a:solidFill>
          <a:ln w="12700">
            <a:solidFill>
              <a:srgbClr val="FBEEF0"/>
            </a:solidFill>
            <a:prstDash val="solid"/>
          </a:ln>
        </p:spPr>
        <p:txBody>
          <a:bodyPr/>
          <a:lstStyle/>
          <a:p>
            <a:endParaRPr lang="en-US"/>
          </a:p>
        </p:txBody>
      </p:sp>
      <p:sp>
        <p:nvSpPr>
          <p:cNvPr id="10" name="Text 5"/>
          <p:cNvSpPr txBox="1"/>
          <p:nvPr/>
        </p:nvSpPr>
        <p:spPr>
          <a:xfrm>
            <a:off x="6484468" y="1545336"/>
            <a:ext cx="4929988"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GAUSSIAN (NORMAL)</a:t>
            </a:r>
            <a:endParaRPr lang="en-US" sz="1200" dirty="0"/>
          </a:p>
        </p:txBody>
      </p:sp>
      <p:pic>
        <p:nvPicPr>
          <p:cNvPr id="11" name="Image 3" descr="gauss"/>
          <p:cNvPicPr>
            <a:picLocks noChangeAspect="1"/>
          </p:cNvPicPr>
          <p:nvPr/>
        </p:nvPicPr>
        <p:blipFill>
          <a:blip r:embed="rId6"/>
          <a:stretch>
            <a:fillRect/>
          </a:stretch>
        </p:blipFill>
        <p:spPr>
          <a:xfrm>
            <a:off x="7226016" y="1847088"/>
            <a:ext cx="3446890" cy="2331720"/>
          </a:xfrm>
          <a:prstGeom prst="rect">
            <a:avLst/>
          </a:prstGeom>
        </p:spPr>
      </p:pic>
      <p:pic>
        <p:nvPicPr>
          <p:cNvPr id="12" name="Image 4" descr="gauss"/>
          <p:cNvPicPr>
            <a:picLocks noChangeAspect="1"/>
          </p:cNvPicPr>
          <p:nvPr/>
        </p:nvPicPr>
        <p:blipFill>
          <a:blip r:embed="rId7"/>
          <a:stretch>
            <a:fillRect/>
          </a:stretch>
        </p:blipFill>
        <p:spPr>
          <a:xfrm>
            <a:off x="7262089" y="4315968"/>
            <a:ext cx="3374746" cy="499872"/>
          </a:xfrm>
          <a:prstGeom prst="rect">
            <a:avLst/>
          </a:prstGeom>
        </p:spPr>
      </p:pic>
      <p:pic>
        <p:nvPicPr>
          <p:cNvPr id="13" name="Image 5" descr="gauss_m"/>
          <p:cNvPicPr>
            <a:picLocks noChangeAspect="1"/>
          </p:cNvPicPr>
          <p:nvPr/>
        </p:nvPicPr>
        <p:blipFill>
          <a:blip r:embed="rId8"/>
          <a:stretch>
            <a:fillRect/>
          </a:stretch>
        </p:blipFill>
        <p:spPr>
          <a:xfrm>
            <a:off x="7825778" y="5230368"/>
            <a:ext cx="2247367" cy="243078"/>
          </a:xfrm>
          <a:prstGeom prst="rect">
            <a:avLst/>
          </a:prstGeom>
        </p:spPr>
      </p:pic>
      <p:sp>
        <p:nvSpPr>
          <p:cNvPr id="15" name="Text 6"/>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21 / 62</a:t>
            </a:r>
            <a:endParaRPr lang="en-US" sz="1100" dirty="0"/>
          </a:p>
        </p:txBody>
      </p:sp>
      <p:sp>
        <p:nvSpPr>
          <p:cNvPr id="16" name="Text 7"/>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03   DENSITY &amp; DISTRIBUTION FUNCTIONS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Discrete Families: Binomial and Poisson</a:t>
            </a:r>
            <a:endParaRPr lang="en-US" sz="3000" dirty="0"/>
          </a:p>
        </p:txBody>
      </p:sp>
      <p:sp>
        <p:nvSpPr>
          <p:cNvPr id="4" name="Shape 2"/>
          <p:cNvSpPr/>
          <p:nvPr/>
        </p:nvSpPr>
        <p:spPr>
          <a:xfrm>
            <a:off x="548640" y="1417320"/>
            <a:ext cx="5387188" cy="4709160"/>
          </a:xfrm>
          <a:prstGeom prst="roundRect">
            <a:avLst>
              <a:gd name="adj" fmla="val 1553"/>
            </a:avLst>
          </a:prstGeom>
          <a:solidFill>
            <a:srgbClr val="EEF2F8"/>
          </a:solidFill>
          <a:ln w="12700">
            <a:solidFill>
              <a:srgbClr val="EEF2F8"/>
            </a:solidFill>
            <a:prstDash val="solid"/>
          </a:ln>
        </p:spPr>
        <p:txBody>
          <a:bodyPr/>
          <a:lstStyle/>
          <a:p>
            <a:endParaRPr lang="en-US"/>
          </a:p>
        </p:txBody>
      </p:sp>
      <p:sp>
        <p:nvSpPr>
          <p:cNvPr id="5" name="Text 3"/>
          <p:cNvSpPr txBox="1"/>
          <p:nvPr/>
        </p:nvSpPr>
        <p:spPr>
          <a:xfrm>
            <a:off x="777240" y="1545336"/>
            <a:ext cx="4929988"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BINOMIAL</a:t>
            </a:r>
            <a:endParaRPr lang="en-US" sz="1200" dirty="0"/>
          </a:p>
        </p:txBody>
      </p:sp>
      <p:pic>
        <p:nvPicPr>
          <p:cNvPr id="6" name="Image 0" descr="binom"/>
          <p:cNvPicPr>
            <a:picLocks noChangeAspect="1"/>
          </p:cNvPicPr>
          <p:nvPr/>
        </p:nvPicPr>
        <p:blipFill>
          <a:blip r:embed="rId3"/>
          <a:stretch>
            <a:fillRect/>
          </a:stretch>
        </p:blipFill>
        <p:spPr>
          <a:xfrm>
            <a:off x="1645093" y="1847088"/>
            <a:ext cx="3194281" cy="2331720"/>
          </a:xfrm>
          <a:prstGeom prst="rect">
            <a:avLst/>
          </a:prstGeom>
        </p:spPr>
      </p:pic>
      <p:pic>
        <p:nvPicPr>
          <p:cNvPr id="7" name="Image 1" descr="binom"/>
          <p:cNvPicPr>
            <a:picLocks noChangeAspect="1"/>
          </p:cNvPicPr>
          <p:nvPr/>
        </p:nvPicPr>
        <p:blipFill>
          <a:blip r:embed="rId4"/>
          <a:stretch>
            <a:fillRect/>
          </a:stretch>
        </p:blipFill>
        <p:spPr>
          <a:xfrm>
            <a:off x="1109853" y="4315968"/>
            <a:ext cx="4264762" cy="526694"/>
          </a:xfrm>
          <a:prstGeom prst="rect">
            <a:avLst/>
          </a:prstGeom>
        </p:spPr>
      </p:pic>
      <p:pic>
        <p:nvPicPr>
          <p:cNvPr id="8" name="Image 2" descr="binom_m"/>
          <p:cNvPicPr>
            <a:picLocks noChangeAspect="1"/>
          </p:cNvPicPr>
          <p:nvPr/>
        </p:nvPicPr>
        <p:blipFill>
          <a:blip r:embed="rId5"/>
          <a:stretch>
            <a:fillRect/>
          </a:stretch>
        </p:blipFill>
        <p:spPr>
          <a:xfrm>
            <a:off x="1735150" y="5230368"/>
            <a:ext cx="3014167" cy="220980"/>
          </a:xfrm>
          <a:prstGeom prst="rect">
            <a:avLst/>
          </a:prstGeom>
        </p:spPr>
      </p:pic>
      <p:sp>
        <p:nvSpPr>
          <p:cNvPr id="9" name="Shape 4"/>
          <p:cNvSpPr/>
          <p:nvPr/>
        </p:nvSpPr>
        <p:spPr>
          <a:xfrm>
            <a:off x="6255868" y="1417320"/>
            <a:ext cx="5387188" cy="4709160"/>
          </a:xfrm>
          <a:prstGeom prst="roundRect">
            <a:avLst>
              <a:gd name="adj" fmla="val 1553"/>
            </a:avLst>
          </a:prstGeom>
          <a:solidFill>
            <a:srgbClr val="FBEEF0"/>
          </a:solidFill>
          <a:ln w="12700">
            <a:solidFill>
              <a:srgbClr val="FBEEF0"/>
            </a:solidFill>
            <a:prstDash val="solid"/>
          </a:ln>
        </p:spPr>
        <p:txBody>
          <a:bodyPr/>
          <a:lstStyle/>
          <a:p>
            <a:endParaRPr lang="en-US"/>
          </a:p>
        </p:txBody>
      </p:sp>
      <p:sp>
        <p:nvSpPr>
          <p:cNvPr id="10" name="Text 5"/>
          <p:cNvSpPr txBox="1"/>
          <p:nvPr/>
        </p:nvSpPr>
        <p:spPr>
          <a:xfrm>
            <a:off x="6484468" y="1545336"/>
            <a:ext cx="4929988"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POISSON</a:t>
            </a:r>
            <a:endParaRPr lang="en-US" sz="1200" dirty="0"/>
          </a:p>
        </p:txBody>
      </p:sp>
      <p:pic>
        <p:nvPicPr>
          <p:cNvPr id="11" name="Image 3" descr="poisson"/>
          <p:cNvPicPr>
            <a:picLocks noChangeAspect="1"/>
          </p:cNvPicPr>
          <p:nvPr/>
        </p:nvPicPr>
        <p:blipFill>
          <a:blip r:embed="rId6"/>
          <a:stretch>
            <a:fillRect/>
          </a:stretch>
        </p:blipFill>
        <p:spPr>
          <a:xfrm>
            <a:off x="7382672" y="1847088"/>
            <a:ext cx="3133578" cy="2331720"/>
          </a:xfrm>
          <a:prstGeom prst="rect">
            <a:avLst/>
          </a:prstGeom>
        </p:spPr>
      </p:pic>
      <p:pic>
        <p:nvPicPr>
          <p:cNvPr id="12" name="Image 4" descr="poisson"/>
          <p:cNvPicPr>
            <a:picLocks noChangeAspect="1"/>
          </p:cNvPicPr>
          <p:nvPr/>
        </p:nvPicPr>
        <p:blipFill>
          <a:blip r:embed="rId7"/>
          <a:stretch>
            <a:fillRect/>
          </a:stretch>
        </p:blipFill>
        <p:spPr>
          <a:xfrm>
            <a:off x="7314514" y="4315968"/>
            <a:ext cx="3269894" cy="490118"/>
          </a:xfrm>
          <a:prstGeom prst="rect">
            <a:avLst/>
          </a:prstGeom>
        </p:spPr>
      </p:pic>
      <p:pic>
        <p:nvPicPr>
          <p:cNvPr id="13" name="Image 5" descr="poisson_m"/>
          <p:cNvPicPr>
            <a:picLocks noChangeAspect="1"/>
          </p:cNvPicPr>
          <p:nvPr/>
        </p:nvPicPr>
        <p:blipFill>
          <a:blip r:embed="rId8"/>
          <a:stretch>
            <a:fillRect/>
          </a:stretch>
        </p:blipFill>
        <p:spPr>
          <a:xfrm>
            <a:off x="8148409" y="5230368"/>
            <a:ext cx="1602105" cy="220980"/>
          </a:xfrm>
          <a:prstGeom prst="rect">
            <a:avLst/>
          </a:prstGeom>
        </p:spPr>
      </p:pic>
      <p:sp>
        <p:nvSpPr>
          <p:cNvPr id="15" name="Text 6"/>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22 / 62</a:t>
            </a:r>
            <a:endParaRPr lang="en-US" sz="1100" dirty="0"/>
          </a:p>
        </p:txBody>
      </p:sp>
      <p:sp>
        <p:nvSpPr>
          <p:cNvPr id="16" name="Text 7"/>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03   DENSITY &amp; DISTRIBUTION FUNCTIONS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Poisson Approximation to the Binomial</a:t>
            </a:r>
            <a:endParaRPr lang="en-US" sz="3000" dirty="0"/>
          </a:p>
        </p:txBody>
      </p:sp>
      <p:sp>
        <p:nvSpPr>
          <p:cNvPr id="4" name="Shape 2"/>
          <p:cNvSpPr/>
          <p:nvPr/>
        </p:nvSpPr>
        <p:spPr>
          <a:xfrm>
            <a:off x="548640" y="1417320"/>
            <a:ext cx="11094415" cy="1600200"/>
          </a:xfrm>
          <a:prstGeom prst="roundRect">
            <a:avLst>
              <a:gd name="adj" fmla="val 4571"/>
            </a:avLst>
          </a:prstGeom>
          <a:solidFill>
            <a:srgbClr val="FBEEF0"/>
          </a:solidFill>
          <a:ln w="12700">
            <a:solidFill>
              <a:srgbClr val="FBEEF0"/>
            </a:solidFill>
            <a:prstDash val="solid"/>
          </a:ln>
        </p:spPr>
        <p:txBody>
          <a:bodyPr/>
          <a:lstStyle/>
          <a:p>
            <a:endParaRPr lang="en-US"/>
          </a:p>
        </p:txBody>
      </p:sp>
      <p:sp>
        <p:nvSpPr>
          <p:cNvPr id="5" name="Text 3"/>
          <p:cNvSpPr txBox="1"/>
          <p:nvPr/>
        </p:nvSpPr>
        <p:spPr>
          <a:xfrm>
            <a:off x="777240" y="1545336"/>
            <a:ext cx="10637215"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IMPORTANT FACT</a:t>
            </a:r>
            <a:endParaRPr lang="en-US" sz="1200" dirty="0"/>
          </a:p>
        </p:txBody>
      </p:sp>
      <p:pic>
        <p:nvPicPr>
          <p:cNvPr id="6" name="Image 0" descr="poisson_approx"/>
          <p:cNvPicPr>
            <a:picLocks noChangeAspect="1"/>
          </p:cNvPicPr>
          <p:nvPr/>
        </p:nvPicPr>
        <p:blipFill>
          <a:blip r:embed="rId3"/>
          <a:stretch>
            <a:fillRect/>
          </a:stretch>
        </p:blipFill>
        <p:spPr>
          <a:xfrm>
            <a:off x="3923233" y="1938528"/>
            <a:ext cx="4345229" cy="560756"/>
          </a:xfrm>
          <a:prstGeom prst="rect">
            <a:avLst/>
          </a:prstGeom>
        </p:spPr>
      </p:pic>
      <p:sp>
        <p:nvSpPr>
          <p:cNvPr id="7" name="Text 4"/>
          <p:cNvSpPr txBox="1"/>
          <p:nvPr/>
        </p:nvSpPr>
        <p:spPr>
          <a:xfrm>
            <a:off x="548640" y="3246120"/>
            <a:ext cx="4754880" cy="2743200"/>
          </a:xfrm>
          <a:prstGeom prst="rect">
            <a:avLst/>
          </a:prstGeom>
          <a:noFill/>
          <a:ln/>
        </p:spPr>
        <p:txBody>
          <a:bodyPr wrap="square" lIns="0" tIns="0" rIns="0" bIns="0" rtlCol="0" anchor="t"/>
          <a:lstStyle/>
          <a:p>
            <a:pPr marL="228600" indent="-228600" algn="l">
              <a:lnSpc>
                <a:spcPct val="105000"/>
              </a:lnSpc>
              <a:spcAft>
                <a:spcPts val="1400"/>
              </a:spcAft>
              <a:buSzPct val="100000"/>
              <a:buChar char="•"/>
            </a:pPr>
            <a:r>
              <a:rPr lang="en-US" sz="1800" b="1" dirty="0">
                <a:solidFill>
                  <a:srgbClr val="A6192E"/>
                </a:solidFill>
                <a:latin typeface="Calibri" pitchFamily="34" charset="0"/>
                <a:ea typeface="Calibri" pitchFamily="34" charset="-122"/>
                <a:cs typeface="Calibri" pitchFamily="34" charset="-120"/>
              </a:rPr>
              <a:t>Rare events in many trials:</a:t>
            </a:r>
            <a:r>
              <a:rPr lang="en-US" sz="1800" dirty="0">
                <a:solidFill>
                  <a:srgbClr val="1E293B"/>
                </a:solidFill>
                <a:latin typeface="Calibri" pitchFamily="34" charset="0"/>
                <a:ea typeface="Calibri" pitchFamily="34" charset="-122"/>
                <a:cs typeface="Calibri" pitchFamily="34" charset="-120"/>
              </a:rPr>
              <a:t> replace Binomial(N, p) by Poisson(λ = Np)</a:t>
            </a:r>
            <a:endParaRPr lang="en-US" sz="1800" dirty="0"/>
          </a:p>
          <a:p>
            <a:pPr marL="228600" indent="-228600" algn="l">
              <a:lnSpc>
                <a:spcPct val="105000"/>
              </a:lnSpc>
              <a:spcAft>
                <a:spcPts val="1400"/>
              </a:spcAft>
              <a:buSzPct val="100000"/>
              <a:buChar char="•"/>
            </a:pPr>
            <a:r>
              <a:rPr lang="en-US" sz="1800" dirty="0">
                <a:solidFill>
                  <a:srgbClr val="1E293B"/>
                </a:solidFill>
                <a:latin typeface="Calibri" pitchFamily="34" charset="0"/>
                <a:ea typeface="Calibri" pitchFamily="34" charset="-122"/>
                <a:cs typeface="Calibri" pitchFamily="34" charset="-120"/>
              </a:rPr>
              <a:t>Needs </a:t>
            </a:r>
            <a:r>
              <a:rPr lang="en-US" sz="1800" b="1" dirty="0">
                <a:solidFill>
                  <a:srgbClr val="A6192E"/>
                </a:solidFill>
                <a:latin typeface="Calibri" pitchFamily="34" charset="0"/>
                <a:ea typeface="Calibri" pitchFamily="34" charset="-122"/>
                <a:cs typeface="Calibri" pitchFamily="34" charset="-120"/>
              </a:rPr>
              <a:t>N large and p small</a:t>
            </a:r>
            <a:r>
              <a:rPr lang="en-US" sz="1800" dirty="0">
                <a:solidFill>
                  <a:srgbClr val="1E293B"/>
                </a:solidFill>
                <a:latin typeface="Calibri" pitchFamily="34" charset="0"/>
                <a:ea typeface="Calibri" pitchFamily="34" charset="-122"/>
                <a:cs typeface="Calibri" pitchFamily="34" charset="-120"/>
              </a:rPr>
              <a:t>; large N alone is not enough (compare the grey bars)</a:t>
            </a:r>
            <a:endParaRPr lang="en-US" sz="1800" dirty="0"/>
          </a:p>
        </p:txBody>
      </p:sp>
      <p:pic>
        <p:nvPicPr>
          <p:cNvPr id="8" name="Image 1" descr="Binomial vs Poisson approximation"/>
          <p:cNvPicPr>
            <a:picLocks noChangeAspect="1"/>
          </p:cNvPicPr>
          <p:nvPr/>
        </p:nvPicPr>
        <p:blipFill>
          <a:blip r:embed="rId4"/>
          <a:stretch>
            <a:fillRect/>
          </a:stretch>
        </p:blipFill>
        <p:spPr>
          <a:xfrm>
            <a:off x="6266166" y="3154680"/>
            <a:ext cx="4658388" cy="2971800"/>
          </a:xfrm>
          <a:prstGeom prst="rect">
            <a:avLst/>
          </a:prstGeom>
        </p:spPr>
      </p:pic>
      <p:sp>
        <p:nvSpPr>
          <p:cNvPr id="9" name="Text 5"/>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23 / 62</a:t>
            </a:r>
            <a:endParaRPr lang="en-US" sz="1100" dirty="0"/>
          </a:p>
        </p:txBody>
      </p:sp>
      <p:sp>
        <p:nvSpPr>
          <p:cNvPr id="10" name="Text 6"/>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03   DENSITY &amp; DISTRIBUTION FUNCTIONS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Exponential Density</a:t>
            </a:r>
            <a:endParaRPr lang="en-US" sz="3000" dirty="0"/>
          </a:p>
        </p:txBody>
      </p:sp>
      <p:pic>
        <p:nvPicPr>
          <p:cNvPr id="4" name="Image 0" descr="expo"/>
          <p:cNvPicPr>
            <a:picLocks noChangeAspect="1"/>
          </p:cNvPicPr>
          <p:nvPr/>
        </p:nvPicPr>
        <p:blipFill>
          <a:blip r:embed="rId3"/>
          <a:stretch>
            <a:fillRect/>
          </a:stretch>
        </p:blipFill>
        <p:spPr>
          <a:xfrm>
            <a:off x="548640" y="1463040"/>
            <a:ext cx="3636112" cy="668884"/>
          </a:xfrm>
          <a:prstGeom prst="rect">
            <a:avLst/>
          </a:prstGeom>
        </p:spPr>
      </p:pic>
      <p:pic>
        <p:nvPicPr>
          <p:cNvPr id="5" name="Image 1" descr="expo_m"/>
          <p:cNvPicPr>
            <a:picLocks noChangeAspect="1"/>
          </p:cNvPicPr>
          <p:nvPr/>
        </p:nvPicPr>
        <p:blipFill>
          <a:blip r:embed="rId4"/>
          <a:stretch>
            <a:fillRect/>
          </a:stretch>
        </p:blipFill>
        <p:spPr>
          <a:xfrm>
            <a:off x="548640" y="2406244"/>
            <a:ext cx="4698187" cy="392582"/>
          </a:xfrm>
          <a:prstGeom prst="rect">
            <a:avLst/>
          </a:prstGeom>
        </p:spPr>
      </p:pic>
      <p:sp>
        <p:nvSpPr>
          <p:cNvPr id="6" name="Shape 2"/>
          <p:cNvSpPr/>
          <p:nvPr/>
        </p:nvSpPr>
        <p:spPr>
          <a:xfrm>
            <a:off x="548640" y="3118866"/>
            <a:ext cx="5852160" cy="3007614"/>
          </a:xfrm>
          <a:prstGeom prst="roundRect">
            <a:avLst>
              <a:gd name="adj" fmla="val 2432"/>
            </a:avLst>
          </a:prstGeom>
          <a:solidFill>
            <a:srgbClr val="FBEEF0"/>
          </a:solidFill>
          <a:ln w="12700">
            <a:solidFill>
              <a:srgbClr val="FBEEF0"/>
            </a:solidFill>
            <a:prstDash val="solid"/>
          </a:ln>
        </p:spPr>
        <p:txBody>
          <a:bodyPr/>
          <a:lstStyle/>
          <a:p>
            <a:endParaRPr lang="en-US"/>
          </a:p>
        </p:txBody>
      </p:sp>
      <p:sp>
        <p:nvSpPr>
          <p:cNvPr id="7" name="Text 3"/>
          <p:cNvSpPr txBox="1"/>
          <p:nvPr/>
        </p:nvSpPr>
        <p:spPr>
          <a:xfrm>
            <a:off x="777240" y="3246882"/>
            <a:ext cx="5394960"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MEMORYLESS PROPERTY</a:t>
            </a:r>
            <a:endParaRPr lang="en-US" sz="1200" dirty="0"/>
          </a:p>
        </p:txBody>
      </p:sp>
      <p:pic>
        <p:nvPicPr>
          <p:cNvPr id="8" name="Image 2" descr="memoryless"/>
          <p:cNvPicPr>
            <a:picLocks noChangeAspect="1"/>
          </p:cNvPicPr>
          <p:nvPr/>
        </p:nvPicPr>
        <p:blipFill>
          <a:blip r:embed="rId5"/>
          <a:stretch>
            <a:fillRect/>
          </a:stretch>
        </p:blipFill>
        <p:spPr>
          <a:xfrm>
            <a:off x="777240" y="3594354"/>
            <a:ext cx="3055315" cy="243840"/>
          </a:xfrm>
          <a:prstGeom prst="rect">
            <a:avLst/>
          </a:prstGeom>
        </p:spPr>
      </p:pic>
      <p:sp>
        <p:nvSpPr>
          <p:cNvPr id="9" name="Text 4"/>
          <p:cNvSpPr txBox="1"/>
          <p:nvPr/>
        </p:nvSpPr>
        <p:spPr>
          <a:xfrm>
            <a:off x="777240" y="4142994"/>
            <a:ext cx="5394960" cy="822960"/>
          </a:xfrm>
          <a:prstGeom prst="rect">
            <a:avLst/>
          </a:prstGeom>
          <a:noFill/>
          <a:ln/>
        </p:spPr>
        <p:txBody>
          <a:bodyPr wrap="square" lIns="0" tIns="0" rIns="0" bIns="0" rtlCol="0" anchor="t"/>
          <a:lstStyle/>
          <a:p>
            <a:pPr marL="0" indent="0" algn="l">
              <a:lnSpc>
                <a:spcPct val="105000"/>
              </a:lnSpc>
              <a:spcAft>
                <a:spcPts val="800"/>
              </a:spcAft>
              <a:buNone/>
            </a:pPr>
            <a:r>
              <a:rPr lang="en-US" sz="1600" dirty="0">
                <a:solidFill>
                  <a:srgbClr val="1E293B"/>
                </a:solidFill>
                <a:latin typeface="Calibri" pitchFamily="34" charset="0"/>
                <a:ea typeface="Calibri" pitchFamily="34" charset="-122"/>
                <a:cs typeface="Calibri" pitchFamily="34" charset="-120"/>
              </a:rPr>
              <a:t>The only continuous memoryless distribution; it models waiting times between Poisson arrivals</a:t>
            </a:r>
            <a:endParaRPr lang="en-US" sz="1600" dirty="0"/>
          </a:p>
        </p:txBody>
      </p:sp>
      <p:pic>
        <p:nvPicPr>
          <p:cNvPr id="10" name="Image 3" descr="Exponential densities for three rates"/>
          <p:cNvPicPr>
            <a:picLocks noChangeAspect="1"/>
          </p:cNvPicPr>
          <p:nvPr/>
        </p:nvPicPr>
        <p:blipFill>
          <a:blip r:embed="rId6"/>
          <a:stretch>
            <a:fillRect/>
          </a:stretch>
        </p:blipFill>
        <p:spPr>
          <a:xfrm>
            <a:off x="6675120" y="2122145"/>
            <a:ext cx="4937760" cy="3345229"/>
          </a:xfrm>
          <a:prstGeom prst="rect">
            <a:avLst/>
          </a:prstGeom>
        </p:spPr>
      </p:pic>
      <p:sp>
        <p:nvSpPr>
          <p:cNvPr id="11" name="Text 5"/>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24 / 62</a:t>
            </a:r>
            <a:endParaRPr lang="en-US" sz="1100" dirty="0"/>
          </a:p>
        </p:txBody>
      </p:sp>
      <p:sp>
        <p:nvSpPr>
          <p:cNvPr id="12" name="Text 6"/>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03   DENSITY &amp; DISTRIBUTION FUNCTIONS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Expected Value</a:t>
            </a:r>
            <a:endParaRPr lang="en-US" sz="3000" dirty="0"/>
          </a:p>
        </p:txBody>
      </p:sp>
      <p:sp>
        <p:nvSpPr>
          <p:cNvPr id="4" name="Shape 2"/>
          <p:cNvSpPr/>
          <p:nvPr/>
        </p:nvSpPr>
        <p:spPr>
          <a:xfrm>
            <a:off x="548640" y="1417320"/>
            <a:ext cx="6035040" cy="2240280"/>
          </a:xfrm>
          <a:prstGeom prst="roundRect">
            <a:avLst>
              <a:gd name="adj" fmla="val 3265"/>
            </a:avLst>
          </a:prstGeom>
          <a:solidFill>
            <a:srgbClr val="EEF2F8"/>
          </a:solidFill>
          <a:ln w="12700">
            <a:solidFill>
              <a:srgbClr val="EEF2F8"/>
            </a:solidFill>
            <a:prstDash val="solid"/>
          </a:ln>
        </p:spPr>
        <p:txBody>
          <a:bodyPr/>
          <a:lstStyle/>
          <a:p>
            <a:endParaRPr lang="en-US"/>
          </a:p>
        </p:txBody>
      </p:sp>
      <p:sp>
        <p:nvSpPr>
          <p:cNvPr id="5" name="Text 3"/>
          <p:cNvSpPr txBox="1"/>
          <p:nvPr/>
        </p:nvSpPr>
        <p:spPr>
          <a:xfrm>
            <a:off x="777240" y="1545336"/>
            <a:ext cx="5577840"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MEAN (EXPECTED VALUE)</a:t>
            </a:r>
            <a:endParaRPr lang="en-US" sz="1200" dirty="0"/>
          </a:p>
        </p:txBody>
      </p:sp>
      <p:pic>
        <p:nvPicPr>
          <p:cNvPr id="6" name="Image 0" descr="mean_c"/>
          <p:cNvPicPr>
            <a:picLocks noChangeAspect="1"/>
          </p:cNvPicPr>
          <p:nvPr/>
        </p:nvPicPr>
        <p:blipFill>
          <a:blip r:embed="rId3"/>
          <a:stretch>
            <a:fillRect/>
          </a:stretch>
        </p:blipFill>
        <p:spPr>
          <a:xfrm>
            <a:off x="777240" y="1892808"/>
            <a:ext cx="2076374" cy="512597"/>
          </a:xfrm>
          <a:prstGeom prst="rect">
            <a:avLst/>
          </a:prstGeom>
        </p:spPr>
      </p:pic>
      <p:pic>
        <p:nvPicPr>
          <p:cNvPr id="7" name="Image 1" descr="mean_d"/>
          <p:cNvPicPr>
            <a:picLocks noChangeAspect="1"/>
          </p:cNvPicPr>
          <p:nvPr/>
        </p:nvPicPr>
        <p:blipFill>
          <a:blip r:embed="rId4"/>
          <a:stretch>
            <a:fillRect/>
          </a:stretch>
        </p:blipFill>
        <p:spPr>
          <a:xfrm>
            <a:off x="3840480" y="1984248"/>
            <a:ext cx="1849603" cy="498424"/>
          </a:xfrm>
          <a:prstGeom prst="rect">
            <a:avLst/>
          </a:prstGeom>
        </p:spPr>
      </p:pic>
      <p:sp>
        <p:nvSpPr>
          <p:cNvPr id="8" name="Text 4"/>
          <p:cNvSpPr txBox="1"/>
          <p:nvPr/>
        </p:nvSpPr>
        <p:spPr>
          <a:xfrm>
            <a:off x="777240" y="2852928"/>
            <a:ext cx="5577840" cy="731520"/>
          </a:xfrm>
          <a:prstGeom prst="rect">
            <a:avLst/>
          </a:prstGeom>
          <a:noFill/>
          <a:ln/>
        </p:spPr>
        <p:txBody>
          <a:bodyPr wrap="square" lIns="0" tIns="0" rIns="0" bIns="0" rtlCol="0" anchor="t"/>
          <a:lstStyle/>
          <a:p>
            <a:pPr marL="0" indent="0" algn="l">
              <a:lnSpc>
                <a:spcPct val="105000"/>
              </a:lnSpc>
              <a:spcAft>
                <a:spcPts val="800"/>
              </a:spcAft>
              <a:buNone/>
            </a:pPr>
            <a:r>
              <a:rPr lang="en-US" sz="1600" dirty="0">
                <a:solidFill>
                  <a:srgbClr val="1E293B"/>
                </a:solidFill>
                <a:latin typeface="Calibri" pitchFamily="34" charset="0"/>
                <a:ea typeface="Calibri" pitchFamily="34" charset="-122"/>
                <a:cs typeface="Calibri" pitchFamily="34" charset="-120"/>
              </a:rPr>
              <a:t>The </a:t>
            </a:r>
            <a:r>
              <a:rPr lang="en-US" sz="1600" b="1" dirty="0">
                <a:solidFill>
                  <a:srgbClr val="A6192E"/>
                </a:solidFill>
                <a:latin typeface="Calibri" pitchFamily="34" charset="0"/>
                <a:ea typeface="Calibri" pitchFamily="34" charset="-122"/>
                <a:cs typeface="Calibri" pitchFamily="34" charset="-120"/>
              </a:rPr>
              <a:t>center of mass</a:t>
            </a:r>
            <a:r>
              <a:rPr lang="en-US" sz="1600" dirty="0">
                <a:solidFill>
                  <a:srgbClr val="1E293B"/>
                </a:solidFill>
                <a:latin typeface="Calibri" pitchFamily="34" charset="0"/>
                <a:ea typeface="Calibri" pitchFamily="34" charset="-122"/>
                <a:cs typeface="Calibri" pitchFamily="34" charset="-120"/>
              </a:rPr>
              <a:t> of the density: not necessarily the most likely value (the mode)</a:t>
            </a:r>
            <a:endParaRPr lang="en-US" sz="1600" dirty="0"/>
          </a:p>
        </p:txBody>
      </p:sp>
      <p:sp>
        <p:nvSpPr>
          <p:cNvPr id="9" name="Shape 5"/>
          <p:cNvSpPr/>
          <p:nvPr/>
        </p:nvSpPr>
        <p:spPr>
          <a:xfrm>
            <a:off x="548640" y="3840480"/>
            <a:ext cx="2880360" cy="2286000"/>
          </a:xfrm>
          <a:prstGeom prst="roundRect">
            <a:avLst>
              <a:gd name="adj" fmla="val 3200"/>
            </a:avLst>
          </a:prstGeom>
          <a:solidFill>
            <a:srgbClr val="FBEEF0"/>
          </a:solidFill>
          <a:ln w="12700">
            <a:solidFill>
              <a:srgbClr val="FBEEF0"/>
            </a:solidFill>
            <a:prstDash val="solid"/>
          </a:ln>
        </p:spPr>
        <p:txBody>
          <a:bodyPr/>
          <a:lstStyle/>
          <a:p>
            <a:endParaRPr lang="en-US"/>
          </a:p>
        </p:txBody>
      </p:sp>
      <p:sp>
        <p:nvSpPr>
          <p:cNvPr id="10" name="Text 6"/>
          <p:cNvSpPr txBox="1"/>
          <p:nvPr/>
        </p:nvSpPr>
        <p:spPr>
          <a:xfrm>
            <a:off x="777240" y="3968496"/>
            <a:ext cx="2423160"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LINEAR OPERATOR</a:t>
            </a:r>
            <a:endParaRPr lang="en-US" sz="1200" dirty="0"/>
          </a:p>
        </p:txBody>
      </p:sp>
      <p:pic>
        <p:nvPicPr>
          <p:cNvPr id="11" name="Image 2" descr="lin"/>
          <p:cNvPicPr>
            <a:picLocks noChangeAspect="1"/>
          </p:cNvPicPr>
          <p:nvPr/>
        </p:nvPicPr>
        <p:blipFill>
          <a:blip r:embed="rId5"/>
          <a:stretch>
            <a:fillRect/>
          </a:stretch>
        </p:blipFill>
        <p:spPr>
          <a:xfrm>
            <a:off x="777240" y="4636008"/>
            <a:ext cx="1942414" cy="220980"/>
          </a:xfrm>
          <a:prstGeom prst="rect">
            <a:avLst/>
          </a:prstGeom>
        </p:spPr>
      </p:pic>
      <p:sp>
        <p:nvSpPr>
          <p:cNvPr id="12" name="Shape 7"/>
          <p:cNvSpPr/>
          <p:nvPr/>
        </p:nvSpPr>
        <p:spPr>
          <a:xfrm>
            <a:off x="3703320" y="3840480"/>
            <a:ext cx="2880360" cy="2286000"/>
          </a:xfrm>
          <a:prstGeom prst="roundRect">
            <a:avLst>
              <a:gd name="adj" fmla="val 3200"/>
            </a:avLst>
          </a:prstGeom>
          <a:solidFill>
            <a:srgbClr val="FBEEF0"/>
          </a:solidFill>
          <a:ln w="12700">
            <a:solidFill>
              <a:srgbClr val="FBEEF0"/>
            </a:solidFill>
            <a:prstDash val="solid"/>
          </a:ln>
        </p:spPr>
        <p:txBody>
          <a:bodyPr/>
          <a:lstStyle/>
          <a:p>
            <a:endParaRPr lang="en-US"/>
          </a:p>
        </p:txBody>
      </p:sp>
      <p:sp>
        <p:nvSpPr>
          <p:cNvPr id="13" name="Text 8"/>
          <p:cNvSpPr txBox="1"/>
          <p:nvPr/>
        </p:nvSpPr>
        <p:spPr>
          <a:xfrm>
            <a:off x="3931920" y="3968496"/>
            <a:ext cx="2423160"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FUNCTION OF AN RV</a:t>
            </a:r>
            <a:endParaRPr lang="en-US" sz="1200" dirty="0"/>
          </a:p>
        </p:txBody>
      </p:sp>
      <p:pic>
        <p:nvPicPr>
          <p:cNvPr id="14" name="Image 3" descr="lotus"/>
          <p:cNvPicPr>
            <a:picLocks noChangeAspect="1"/>
          </p:cNvPicPr>
          <p:nvPr/>
        </p:nvPicPr>
        <p:blipFill>
          <a:blip r:embed="rId6"/>
          <a:stretch>
            <a:fillRect/>
          </a:stretch>
        </p:blipFill>
        <p:spPr>
          <a:xfrm>
            <a:off x="3931920" y="4407408"/>
            <a:ext cx="2332025" cy="462991"/>
          </a:xfrm>
          <a:prstGeom prst="rect">
            <a:avLst/>
          </a:prstGeom>
        </p:spPr>
      </p:pic>
      <p:pic>
        <p:nvPicPr>
          <p:cNvPr id="15" name="Image 4" descr="Skewed density with mean and mode marked"/>
          <p:cNvPicPr>
            <a:picLocks noChangeAspect="1"/>
          </p:cNvPicPr>
          <p:nvPr/>
        </p:nvPicPr>
        <p:blipFill>
          <a:blip r:embed="rId7"/>
          <a:stretch>
            <a:fillRect/>
          </a:stretch>
        </p:blipFill>
        <p:spPr>
          <a:xfrm>
            <a:off x="6812280" y="2020058"/>
            <a:ext cx="4800600" cy="3503684"/>
          </a:xfrm>
          <a:prstGeom prst="rect">
            <a:avLst/>
          </a:prstGeom>
        </p:spPr>
      </p:pic>
      <p:sp>
        <p:nvSpPr>
          <p:cNvPr id="17" name="Text 9"/>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25 / 62</a:t>
            </a:r>
            <a:endParaRPr lang="en-US" sz="1100" dirty="0"/>
          </a:p>
        </p:txBody>
      </p:sp>
      <p:sp>
        <p:nvSpPr>
          <p:cNvPr id="18" name="Text 10"/>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03   DENSITY &amp; DISTRIBUTION FUNCTIONS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PDF of a Function of a Random Variable</a:t>
            </a:r>
            <a:endParaRPr lang="en-US" sz="3000" dirty="0"/>
          </a:p>
        </p:txBody>
      </p:sp>
      <p:sp>
        <p:nvSpPr>
          <p:cNvPr id="4" name="Shape 2"/>
          <p:cNvSpPr/>
          <p:nvPr/>
        </p:nvSpPr>
        <p:spPr>
          <a:xfrm>
            <a:off x="548640" y="1417320"/>
            <a:ext cx="6309360" cy="4709160"/>
          </a:xfrm>
          <a:prstGeom prst="roundRect">
            <a:avLst>
              <a:gd name="adj" fmla="val 1553"/>
            </a:avLst>
          </a:prstGeom>
          <a:solidFill>
            <a:srgbClr val="FBEEF0"/>
          </a:solidFill>
          <a:ln w="12700">
            <a:solidFill>
              <a:srgbClr val="FBEEF0"/>
            </a:solidFill>
            <a:prstDash val="solid"/>
          </a:ln>
        </p:spPr>
        <p:txBody>
          <a:bodyPr/>
          <a:lstStyle/>
          <a:p>
            <a:endParaRPr lang="en-US"/>
          </a:p>
        </p:txBody>
      </p:sp>
      <p:sp>
        <p:nvSpPr>
          <p:cNvPr id="5" name="Text 3"/>
          <p:cNvSpPr txBox="1"/>
          <p:nvPr/>
        </p:nvSpPr>
        <p:spPr>
          <a:xfrm>
            <a:off x="777240" y="1545336"/>
            <a:ext cx="5852160"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THEOREM</a:t>
            </a:r>
            <a:endParaRPr lang="en-US" sz="1200" dirty="0"/>
          </a:p>
        </p:txBody>
      </p:sp>
      <p:sp>
        <p:nvSpPr>
          <p:cNvPr id="6" name="Text 4"/>
          <p:cNvSpPr txBox="1"/>
          <p:nvPr/>
        </p:nvSpPr>
        <p:spPr>
          <a:xfrm>
            <a:off x="777240" y="1892808"/>
            <a:ext cx="5852160" cy="457200"/>
          </a:xfrm>
          <a:prstGeom prst="rect">
            <a:avLst/>
          </a:prstGeom>
          <a:noFill/>
          <a:ln/>
        </p:spPr>
        <p:txBody>
          <a:bodyPr wrap="square" lIns="0" tIns="0" rIns="0" bIns="0" rtlCol="0" anchor="t"/>
          <a:lstStyle/>
          <a:p>
            <a:pPr marL="0" indent="0" algn="l">
              <a:lnSpc>
                <a:spcPct val="105000"/>
              </a:lnSpc>
              <a:spcAft>
                <a:spcPts val="800"/>
              </a:spcAft>
              <a:buNone/>
            </a:pPr>
            <a:r>
              <a:rPr lang="en-US" sz="1700" dirty="0">
                <a:solidFill>
                  <a:srgbClr val="1E293B"/>
                </a:solidFill>
                <a:latin typeface="Calibri" pitchFamily="34" charset="0"/>
                <a:ea typeface="Calibri" pitchFamily="34" charset="-122"/>
                <a:cs typeface="Calibri" pitchFamily="34" charset="-120"/>
              </a:rPr>
              <a:t>Let Y = g(X), and suppose y = g(x) has the real roots x</a:t>
            </a:r>
            <a:r>
              <a:rPr lang="en-US" sz="1700" baseline="-40000" dirty="0">
                <a:solidFill>
                  <a:srgbClr val="1E293B"/>
                </a:solidFill>
                <a:latin typeface="Calibri" pitchFamily="34" charset="0"/>
                <a:ea typeface="Calibri" pitchFamily="34" charset="-122"/>
                <a:cs typeface="Calibri" pitchFamily="34" charset="-120"/>
              </a:rPr>
              <a:t>1</a:t>
            </a:r>
            <a:r>
              <a:rPr lang="en-US" sz="1700" dirty="0">
                <a:solidFill>
                  <a:srgbClr val="1E293B"/>
                </a:solidFill>
                <a:latin typeface="Calibri" pitchFamily="34" charset="0"/>
                <a:ea typeface="Calibri" pitchFamily="34" charset="-122"/>
                <a:cs typeface="Calibri" pitchFamily="34" charset="-120"/>
              </a:rPr>
              <a:t>, …, x</a:t>
            </a:r>
            <a:r>
              <a:rPr lang="en-US" sz="1700" baseline="-40000" dirty="0">
                <a:solidFill>
                  <a:srgbClr val="1E293B"/>
                </a:solidFill>
                <a:latin typeface="Calibri" pitchFamily="34" charset="0"/>
                <a:ea typeface="Calibri" pitchFamily="34" charset="-122"/>
                <a:cs typeface="Calibri" pitchFamily="34" charset="-120"/>
              </a:rPr>
              <a:t>n</a:t>
            </a:r>
            <a:r>
              <a:rPr lang="en-US" sz="1700" dirty="0">
                <a:solidFill>
                  <a:srgbClr val="1E293B"/>
                </a:solidFill>
                <a:latin typeface="Calibri" pitchFamily="34" charset="0"/>
                <a:ea typeface="Calibri" pitchFamily="34" charset="-122"/>
                <a:cs typeface="Calibri" pitchFamily="34" charset="-120"/>
              </a:rPr>
              <a:t>:</a:t>
            </a:r>
            <a:endParaRPr lang="en-US" sz="1700" dirty="0"/>
          </a:p>
        </p:txBody>
      </p:sp>
      <p:pic>
        <p:nvPicPr>
          <p:cNvPr id="7" name="Image 0" descr="g_roots"/>
          <p:cNvPicPr>
            <a:picLocks noChangeAspect="1"/>
          </p:cNvPicPr>
          <p:nvPr/>
        </p:nvPicPr>
        <p:blipFill>
          <a:blip r:embed="rId3"/>
          <a:stretch>
            <a:fillRect/>
          </a:stretch>
        </p:blipFill>
        <p:spPr>
          <a:xfrm>
            <a:off x="1051560" y="2487168"/>
            <a:ext cx="2401824" cy="243840"/>
          </a:xfrm>
          <a:prstGeom prst="rect">
            <a:avLst/>
          </a:prstGeom>
        </p:spPr>
      </p:pic>
      <p:sp>
        <p:nvSpPr>
          <p:cNvPr id="8" name="Text 5"/>
          <p:cNvSpPr txBox="1"/>
          <p:nvPr/>
        </p:nvSpPr>
        <p:spPr>
          <a:xfrm>
            <a:off x="777240" y="3218688"/>
            <a:ext cx="5852160" cy="457200"/>
          </a:xfrm>
          <a:prstGeom prst="rect">
            <a:avLst/>
          </a:prstGeom>
          <a:noFill/>
          <a:ln/>
        </p:spPr>
        <p:txBody>
          <a:bodyPr wrap="square" lIns="0" tIns="0" rIns="0" bIns="0" rtlCol="0" anchor="t"/>
          <a:lstStyle/>
          <a:p>
            <a:pPr marL="0" indent="0" algn="l">
              <a:lnSpc>
                <a:spcPct val="105000"/>
              </a:lnSpc>
              <a:spcAft>
                <a:spcPts val="800"/>
              </a:spcAft>
              <a:buNone/>
            </a:pPr>
            <a:r>
              <a:rPr lang="en-US" sz="1700" dirty="0">
                <a:solidFill>
                  <a:srgbClr val="1E293B"/>
                </a:solidFill>
                <a:latin typeface="Calibri" pitchFamily="34" charset="0"/>
                <a:ea typeface="Calibri" pitchFamily="34" charset="-122"/>
                <a:cs typeface="Calibri" pitchFamily="34" charset="-120"/>
              </a:rPr>
              <a:t>Then the PDF of Y follows from the PDF of X:</a:t>
            </a:r>
            <a:endParaRPr lang="en-US" sz="1700" dirty="0"/>
          </a:p>
        </p:txBody>
      </p:sp>
      <p:pic>
        <p:nvPicPr>
          <p:cNvPr id="9" name="Image 1" descr="g_pdf"/>
          <p:cNvPicPr>
            <a:picLocks noChangeAspect="1"/>
          </p:cNvPicPr>
          <p:nvPr/>
        </p:nvPicPr>
        <p:blipFill>
          <a:blip r:embed="rId4"/>
          <a:stretch>
            <a:fillRect/>
          </a:stretch>
        </p:blipFill>
        <p:spPr>
          <a:xfrm>
            <a:off x="2631948" y="3767328"/>
            <a:ext cx="2142744" cy="752856"/>
          </a:xfrm>
          <a:prstGeom prst="rect">
            <a:avLst/>
          </a:prstGeom>
        </p:spPr>
      </p:pic>
      <p:sp>
        <p:nvSpPr>
          <p:cNvPr id="10" name="Text 6"/>
          <p:cNvSpPr txBox="1"/>
          <p:nvPr/>
        </p:nvSpPr>
        <p:spPr>
          <a:xfrm>
            <a:off x="777240" y="5184648"/>
            <a:ext cx="5852160" cy="731520"/>
          </a:xfrm>
          <a:prstGeom prst="rect">
            <a:avLst/>
          </a:prstGeom>
          <a:noFill/>
          <a:ln/>
        </p:spPr>
        <p:txBody>
          <a:bodyPr wrap="square" lIns="0" tIns="0" rIns="0" bIns="0" rtlCol="0" anchor="t"/>
          <a:lstStyle/>
          <a:p>
            <a:pPr marL="0" indent="0" algn="l">
              <a:lnSpc>
                <a:spcPct val="105000"/>
              </a:lnSpc>
              <a:spcAft>
                <a:spcPts val="800"/>
              </a:spcAft>
              <a:buNone/>
            </a:pPr>
            <a:r>
              <a:rPr lang="en-US" sz="1600" dirty="0">
                <a:solidFill>
                  <a:srgbClr val="1E293B"/>
                </a:solidFill>
                <a:latin typeface="Calibri" pitchFamily="34" charset="0"/>
                <a:ea typeface="Calibri" pitchFamily="34" charset="-122"/>
                <a:cs typeface="Calibri" pitchFamily="34" charset="-120"/>
              </a:rPr>
              <a:t>Sum over </a:t>
            </a:r>
            <a:r>
              <a:rPr lang="en-US" sz="1600" b="1" dirty="0">
                <a:solidFill>
                  <a:srgbClr val="A6192E"/>
                </a:solidFill>
                <a:latin typeface="Calibri" pitchFamily="34" charset="0"/>
                <a:ea typeface="Calibri" pitchFamily="34" charset="-122"/>
                <a:cs typeface="Calibri" pitchFamily="34" charset="-120"/>
              </a:rPr>
              <a:t>all</a:t>
            </a:r>
            <a:r>
              <a:rPr lang="en-US" sz="1600" dirty="0">
                <a:solidFill>
                  <a:srgbClr val="1E293B"/>
                </a:solidFill>
                <a:latin typeface="Calibri" pitchFamily="34" charset="0"/>
                <a:ea typeface="Calibri" pitchFamily="34" charset="-122"/>
                <a:cs typeface="Calibri" pitchFamily="34" charset="-120"/>
              </a:rPr>
              <a:t> real roots; if y = g(x) has no root, f</a:t>
            </a:r>
            <a:r>
              <a:rPr lang="en-US" sz="1600" baseline="-40000" dirty="0">
                <a:solidFill>
                  <a:srgbClr val="1E293B"/>
                </a:solidFill>
                <a:latin typeface="Calibri" pitchFamily="34" charset="0"/>
                <a:ea typeface="Calibri" pitchFamily="34" charset="-122"/>
                <a:cs typeface="Calibri" pitchFamily="34" charset="-120"/>
              </a:rPr>
              <a:t>Y</a:t>
            </a:r>
            <a:r>
              <a:rPr lang="en-US" sz="1600" dirty="0">
                <a:solidFill>
                  <a:srgbClr val="1E293B"/>
                </a:solidFill>
                <a:latin typeface="Calibri" pitchFamily="34" charset="0"/>
                <a:ea typeface="Calibri" pitchFamily="34" charset="-122"/>
                <a:cs typeface="Calibri" pitchFamily="34" charset="-120"/>
              </a:rPr>
              <a:t>(y) = 0</a:t>
            </a:r>
            <a:endParaRPr lang="en-US" sz="1600" dirty="0"/>
          </a:p>
        </p:txBody>
      </p:sp>
      <p:pic>
        <p:nvPicPr>
          <p:cNvPr id="11" name="Image 2" descr="Parabola y = x^2 with two roots"/>
          <p:cNvPicPr>
            <a:picLocks noChangeAspect="1"/>
          </p:cNvPicPr>
          <p:nvPr/>
        </p:nvPicPr>
        <p:blipFill>
          <a:blip r:embed="rId5"/>
          <a:stretch>
            <a:fillRect/>
          </a:stretch>
        </p:blipFill>
        <p:spPr>
          <a:xfrm>
            <a:off x="7132320" y="1817893"/>
            <a:ext cx="4480560" cy="3908015"/>
          </a:xfrm>
          <a:prstGeom prst="rect">
            <a:avLst/>
          </a:prstGeom>
        </p:spPr>
      </p:pic>
      <p:sp>
        <p:nvSpPr>
          <p:cNvPr id="12" name="Text 7"/>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26 / 62</a:t>
            </a:r>
            <a:endParaRPr lang="en-US" sz="1100" dirty="0"/>
          </a:p>
        </p:txBody>
      </p:sp>
      <p:sp>
        <p:nvSpPr>
          <p:cNvPr id="13" name="Text 8"/>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03   DENSITY &amp; DISTRIBUTION FUNCTIONS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Worked Examples</a:t>
            </a:r>
            <a:endParaRPr lang="en-US" sz="3000" dirty="0"/>
          </a:p>
        </p:txBody>
      </p:sp>
      <p:sp>
        <p:nvSpPr>
          <p:cNvPr id="4" name="Shape 2"/>
          <p:cNvSpPr/>
          <p:nvPr/>
        </p:nvSpPr>
        <p:spPr>
          <a:xfrm>
            <a:off x="548640" y="1417320"/>
            <a:ext cx="11094415" cy="1417320"/>
          </a:xfrm>
          <a:prstGeom prst="roundRect">
            <a:avLst>
              <a:gd name="adj" fmla="val 5161"/>
            </a:avLst>
          </a:prstGeom>
          <a:solidFill>
            <a:srgbClr val="EDF5F0"/>
          </a:solidFill>
          <a:ln w="12700">
            <a:solidFill>
              <a:srgbClr val="EDF5F0"/>
            </a:solidFill>
            <a:prstDash val="solid"/>
          </a:ln>
        </p:spPr>
        <p:txBody>
          <a:bodyPr/>
          <a:lstStyle/>
          <a:p>
            <a:endParaRPr lang="en-US"/>
          </a:p>
        </p:txBody>
      </p:sp>
      <p:sp>
        <p:nvSpPr>
          <p:cNvPr id="5" name="Text 3"/>
          <p:cNvSpPr txBox="1"/>
          <p:nvPr/>
        </p:nvSpPr>
        <p:spPr>
          <a:xfrm>
            <a:off x="777240" y="1545336"/>
            <a:ext cx="10637215" cy="274320"/>
          </a:xfrm>
          <a:prstGeom prst="rect">
            <a:avLst/>
          </a:prstGeom>
          <a:noFill/>
          <a:ln/>
        </p:spPr>
        <p:txBody>
          <a:bodyPr wrap="square" lIns="0" tIns="0" rIns="0" bIns="0" rtlCol="0" anchor="ctr"/>
          <a:lstStyle/>
          <a:p>
            <a:pPr marL="0" indent="0">
              <a:buNone/>
            </a:pPr>
            <a:r>
              <a:rPr lang="en-US" sz="1200" b="1" kern="0" spc="150" dirty="0">
                <a:solidFill>
                  <a:srgbClr val="2F6B4F"/>
                </a:solidFill>
                <a:latin typeface="Calibri" pitchFamily="34" charset="0"/>
                <a:ea typeface="Calibri" pitchFamily="34" charset="-122"/>
                <a:cs typeface="Calibri" pitchFamily="34" charset="-120"/>
              </a:rPr>
              <a:t>LINEAR TRANSFORMATION</a:t>
            </a:r>
            <a:endParaRPr lang="en-US" sz="1200" dirty="0"/>
          </a:p>
        </p:txBody>
      </p:sp>
      <p:pic>
        <p:nvPicPr>
          <p:cNvPr id="6" name="Image 0" descr="lin_pdf"/>
          <p:cNvPicPr>
            <a:picLocks noChangeAspect="1"/>
          </p:cNvPicPr>
          <p:nvPr/>
        </p:nvPicPr>
        <p:blipFill>
          <a:blip r:embed="rId3"/>
          <a:stretch>
            <a:fillRect/>
          </a:stretch>
        </p:blipFill>
        <p:spPr>
          <a:xfrm>
            <a:off x="777240" y="1874520"/>
            <a:ext cx="3529127" cy="510235"/>
          </a:xfrm>
          <a:prstGeom prst="rect">
            <a:avLst/>
          </a:prstGeom>
        </p:spPr>
      </p:pic>
      <p:sp>
        <p:nvSpPr>
          <p:cNvPr id="7" name="Shape 4"/>
          <p:cNvSpPr/>
          <p:nvPr/>
        </p:nvSpPr>
        <p:spPr>
          <a:xfrm>
            <a:off x="548640" y="3017520"/>
            <a:ext cx="11094415" cy="1417320"/>
          </a:xfrm>
          <a:prstGeom prst="roundRect">
            <a:avLst>
              <a:gd name="adj" fmla="val 5161"/>
            </a:avLst>
          </a:prstGeom>
          <a:solidFill>
            <a:srgbClr val="EDF5F0"/>
          </a:solidFill>
          <a:ln w="12700">
            <a:solidFill>
              <a:srgbClr val="EDF5F0"/>
            </a:solidFill>
            <a:prstDash val="solid"/>
          </a:ln>
        </p:spPr>
        <p:txBody>
          <a:bodyPr/>
          <a:lstStyle/>
          <a:p>
            <a:endParaRPr lang="en-US"/>
          </a:p>
        </p:txBody>
      </p:sp>
      <p:sp>
        <p:nvSpPr>
          <p:cNvPr id="8" name="Text 5"/>
          <p:cNvSpPr txBox="1"/>
          <p:nvPr/>
        </p:nvSpPr>
        <p:spPr>
          <a:xfrm>
            <a:off x="777240" y="3145536"/>
            <a:ext cx="10637215" cy="274320"/>
          </a:xfrm>
          <a:prstGeom prst="rect">
            <a:avLst/>
          </a:prstGeom>
          <a:noFill/>
          <a:ln/>
        </p:spPr>
        <p:txBody>
          <a:bodyPr wrap="square" lIns="0" tIns="0" rIns="0" bIns="0" rtlCol="0" anchor="ctr"/>
          <a:lstStyle/>
          <a:p>
            <a:pPr marL="0" indent="0">
              <a:buNone/>
            </a:pPr>
            <a:r>
              <a:rPr lang="en-US" sz="1200" b="1" kern="0" spc="150" dirty="0">
                <a:solidFill>
                  <a:srgbClr val="2F6B4F"/>
                </a:solidFill>
                <a:latin typeface="Calibri" pitchFamily="34" charset="0"/>
                <a:ea typeface="Calibri" pitchFamily="34" charset="-122"/>
                <a:cs typeface="Calibri" pitchFamily="34" charset="-120"/>
              </a:rPr>
              <a:t>SQUARE LAW (TWO ROOTS)</a:t>
            </a:r>
            <a:endParaRPr lang="en-US" sz="1200" dirty="0"/>
          </a:p>
        </p:txBody>
      </p:sp>
      <p:pic>
        <p:nvPicPr>
          <p:cNvPr id="9" name="Image 1" descr="sq_pdf"/>
          <p:cNvPicPr>
            <a:picLocks noChangeAspect="1"/>
          </p:cNvPicPr>
          <p:nvPr/>
        </p:nvPicPr>
        <p:blipFill>
          <a:blip r:embed="rId4"/>
          <a:stretch>
            <a:fillRect/>
          </a:stretch>
        </p:blipFill>
        <p:spPr>
          <a:xfrm>
            <a:off x="777240" y="3474720"/>
            <a:ext cx="4100779" cy="531495"/>
          </a:xfrm>
          <a:prstGeom prst="rect">
            <a:avLst/>
          </a:prstGeom>
        </p:spPr>
      </p:pic>
      <p:sp>
        <p:nvSpPr>
          <p:cNvPr id="10" name="Shape 6"/>
          <p:cNvSpPr/>
          <p:nvPr/>
        </p:nvSpPr>
        <p:spPr>
          <a:xfrm>
            <a:off x="548640" y="4617720"/>
            <a:ext cx="11094415" cy="1417320"/>
          </a:xfrm>
          <a:prstGeom prst="roundRect">
            <a:avLst>
              <a:gd name="adj" fmla="val 5161"/>
            </a:avLst>
          </a:prstGeom>
          <a:solidFill>
            <a:srgbClr val="EDF5F0"/>
          </a:solidFill>
          <a:ln w="12700">
            <a:solidFill>
              <a:srgbClr val="EDF5F0"/>
            </a:solidFill>
            <a:prstDash val="solid"/>
          </a:ln>
        </p:spPr>
        <p:txBody>
          <a:bodyPr/>
          <a:lstStyle/>
          <a:p>
            <a:endParaRPr lang="en-US"/>
          </a:p>
        </p:txBody>
      </p:sp>
      <p:sp>
        <p:nvSpPr>
          <p:cNvPr id="11" name="Text 7"/>
          <p:cNvSpPr txBox="1"/>
          <p:nvPr/>
        </p:nvSpPr>
        <p:spPr>
          <a:xfrm>
            <a:off x="777240" y="4745736"/>
            <a:ext cx="10637215" cy="274320"/>
          </a:xfrm>
          <a:prstGeom prst="rect">
            <a:avLst/>
          </a:prstGeom>
          <a:noFill/>
          <a:ln/>
        </p:spPr>
        <p:txBody>
          <a:bodyPr wrap="square" lIns="0" tIns="0" rIns="0" bIns="0" rtlCol="0" anchor="ctr"/>
          <a:lstStyle/>
          <a:p>
            <a:pPr marL="0" indent="0">
              <a:buNone/>
            </a:pPr>
            <a:r>
              <a:rPr lang="en-US" sz="1200" b="1" kern="0" spc="150" dirty="0">
                <a:solidFill>
                  <a:srgbClr val="2F6B4F"/>
                </a:solidFill>
                <a:latin typeface="Calibri" pitchFamily="34" charset="0"/>
                <a:ea typeface="Calibri" pitchFamily="34" charset="-122"/>
                <a:cs typeface="Calibri" pitchFamily="34" charset="-120"/>
              </a:rPr>
              <a:t>GAUSSIAN SQUARED: CHI-SQUARE, 1 DEGREE OF FREEDOM</a:t>
            </a:r>
            <a:endParaRPr lang="en-US" sz="1200" dirty="0"/>
          </a:p>
        </p:txBody>
      </p:sp>
      <p:pic>
        <p:nvPicPr>
          <p:cNvPr id="12" name="Image 2" descr="sq_gauss"/>
          <p:cNvPicPr>
            <a:picLocks noChangeAspect="1"/>
          </p:cNvPicPr>
          <p:nvPr/>
        </p:nvPicPr>
        <p:blipFill>
          <a:blip r:embed="rId5"/>
          <a:stretch>
            <a:fillRect/>
          </a:stretch>
        </p:blipFill>
        <p:spPr>
          <a:xfrm>
            <a:off x="777240" y="5074920"/>
            <a:ext cx="4301566" cy="481889"/>
          </a:xfrm>
          <a:prstGeom prst="rect">
            <a:avLst/>
          </a:prstGeom>
        </p:spPr>
      </p:pic>
      <p:sp>
        <p:nvSpPr>
          <p:cNvPr id="13" name="Text 8"/>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27 / 62</a:t>
            </a:r>
            <a:endParaRPr lang="en-US" sz="1100" dirty="0"/>
          </a:p>
        </p:txBody>
      </p:sp>
      <p:sp>
        <p:nvSpPr>
          <p:cNvPr id="14" name="Text 9"/>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B2A4A"/>
        </a:solidFill>
        <a:effectLst/>
      </p:bgPr>
    </p:bg>
    <p:spTree>
      <p:nvGrpSpPr>
        <p:cNvPr id="1" name=""/>
        <p:cNvGrpSpPr/>
        <p:nvPr/>
      </p:nvGrpSpPr>
      <p:grpSpPr>
        <a:xfrm>
          <a:off x="0" y="0"/>
          <a:ext cx="0" cy="0"/>
          <a:chOff x="0" y="0"/>
          <a:chExt cx="0" cy="0"/>
        </a:xfrm>
      </p:grpSpPr>
      <p:sp>
        <p:nvSpPr>
          <p:cNvPr id="2" name="Text 0"/>
          <p:cNvSpPr txBox="1"/>
          <p:nvPr/>
        </p:nvSpPr>
        <p:spPr>
          <a:xfrm>
            <a:off x="548640" y="1188720"/>
            <a:ext cx="2743200" cy="1371600"/>
          </a:xfrm>
          <a:prstGeom prst="rect">
            <a:avLst/>
          </a:prstGeom>
          <a:noFill/>
          <a:ln/>
        </p:spPr>
        <p:txBody>
          <a:bodyPr wrap="square" lIns="0" tIns="0" rIns="0" bIns="0" rtlCol="0" anchor="ctr"/>
          <a:lstStyle/>
          <a:p>
            <a:pPr marL="0" indent="0">
              <a:buNone/>
            </a:pPr>
            <a:r>
              <a:rPr lang="en-US" sz="9600" b="1" dirty="0">
                <a:solidFill>
                  <a:srgbClr val="F2B8C0"/>
                </a:solidFill>
                <a:latin typeface="Cambria" pitchFamily="34" charset="0"/>
                <a:ea typeface="Cambria" pitchFamily="34" charset="-122"/>
                <a:cs typeface="Cambria" pitchFamily="34" charset="-120"/>
              </a:rPr>
              <a:t>04</a:t>
            </a:r>
            <a:endParaRPr lang="en-US" sz="9600" dirty="0"/>
          </a:p>
        </p:txBody>
      </p:sp>
      <p:sp>
        <p:nvSpPr>
          <p:cNvPr id="3" name="Text 1"/>
          <p:cNvSpPr txBox="1"/>
          <p:nvPr/>
        </p:nvSpPr>
        <p:spPr>
          <a:xfrm>
            <a:off x="548640" y="2651760"/>
            <a:ext cx="10058400" cy="91440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Joint &amp; Conditional Distributions</a:t>
            </a:r>
            <a:endParaRPr lang="en-US" sz="4000" dirty="0"/>
          </a:p>
        </p:txBody>
      </p:sp>
      <p:sp>
        <p:nvSpPr>
          <p:cNvPr id="4" name="Text 2"/>
          <p:cNvSpPr txBox="1"/>
          <p:nvPr/>
        </p:nvSpPr>
        <p:spPr>
          <a:xfrm>
            <a:off x="548640" y="3611880"/>
            <a:ext cx="9144000" cy="731520"/>
          </a:xfrm>
          <a:prstGeom prst="rect">
            <a:avLst/>
          </a:prstGeom>
          <a:noFill/>
          <a:ln/>
        </p:spPr>
        <p:txBody>
          <a:bodyPr wrap="square" lIns="0" tIns="0" rIns="0" bIns="0" rtlCol="0" anchor="ctr"/>
          <a:lstStyle/>
          <a:p>
            <a:pPr marL="0" indent="0">
              <a:buNone/>
            </a:pPr>
            <a:r>
              <a:rPr lang="en-US" sz="2000" dirty="0">
                <a:solidFill>
                  <a:srgbClr val="C9D4E8"/>
                </a:solidFill>
                <a:latin typeface="Calibri" pitchFamily="34" charset="0"/>
                <a:ea typeface="Calibri" pitchFamily="34" charset="-122"/>
                <a:cs typeface="Calibri" pitchFamily="34" charset="-120"/>
              </a:rPr>
              <a:t>Two or more random variables at once: joint, marginal and conditional descriptions.</a:t>
            </a:r>
            <a:endParaRPr lang="en-US" sz="2000" dirty="0"/>
          </a:p>
        </p:txBody>
      </p:sp>
      <p:sp>
        <p:nvSpPr>
          <p:cNvPr id="5" name="Shape 3"/>
          <p:cNvSpPr/>
          <p:nvPr/>
        </p:nvSpPr>
        <p:spPr>
          <a:xfrm>
            <a:off x="548640"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6" name="Text 4"/>
          <p:cNvSpPr txBox="1"/>
          <p:nvPr/>
        </p:nvSpPr>
        <p:spPr>
          <a:xfrm>
            <a:off x="548640"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Shape 5"/>
          <p:cNvSpPr/>
          <p:nvPr/>
        </p:nvSpPr>
        <p:spPr>
          <a:xfrm>
            <a:off x="1115568"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8" name="Text 6"/>
          <p:cNvSpPr txBox="1"/>
          <p:nvPr/>
        </p:nvSpPr>
        <p:spPr>
          <a:xfrm>
            <a:off x="1115568"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9" name="Shape 7"/>
          <p:cNvSpPr/>
          <p:nvPr/>
        </p:nvSpPr>
        <p:spPr>
          <a:xfrm>
            <a:off x="1682496"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10" name="Text 8"/>
          <p:cNvSpPr txBox="1"/>
          <p:nvPr/>
        </p:nvSpPr>
        <p:spPr>
          <a:xfrm>
            <a:off x="1682496"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1" name="Shape 9"/>
          <p:cNvSpPr/>
          <p:nvPr/>
        </p:nvSpPr>
        <p:spPr>
          <a:xfrm>
            <a:off x="2249424" y="5669280"/>
            <a:ext cx="365760" cy="365760"/>
          </a:xfrm>
          <a:prstGeom prst="ellipse">
            <a:avLst/>
          </a:prstGeom>
          <a:solidFill>
            <a:srgbClr val="FFFFFF"/>
          </a:solidFill>
          <a:ln w="15875">
            <a:solidFill>
              <a:srgbClr val="FFFFFF"/>
            </a:solidFill>
            <a:prstDash val="solid"/>
          </a:ln>
        </p:spPr>
        <p:txBody>
          <a:bodyPr/>
          <a:lstStyle/>
          <a:p>
            <a:endParaRPr lang="en-US"/>
          </a:p>
        </p:txBody>
      </p:sp>
      <p:sp>
        <p:nvSpPr>
          <p:cNvPr id="12" name="Text 10"/>
          <p:cNvSpPr txBox="1"/>
          <p:nvPr/>
        </p:nvSpPr>
        <p:spPr>
          <a:xfrm>
            <a:off x="2249424" y="5669280"/>
            <a:ext cx="365760" cy="365760"/>
          </a:xfrm>
          <a:prstGeom prst="rect">
            <a:avLst/>
          </a:prstGeom>
          <a:noFill/>
          <a:ln/>
        </p:spPr>
        <p:txBody>
          <a:bodyPr wrap="square" lIns="0" tIns="0" rIns="0" bIns="0" rtlCol="0" anchor="ctr"/>
          <a:lstStyle/>
          <a:p>
            <a:pPr marL="0" indent="0" algn="ctr">
              <a:buNone/>
            </a:pPr>
            <a:r>
              <a:rPr lang="en-US" sz="1200" b="1" dirty="0">
                <a:solidFill>
                  <a:srgbClr val="1B2A4A"/>
                </a:solidFill>
                <a:latin typeface="Calibri" pitchFamily="34" charset="0"/>
                <a:ea typeface="Calibri" pitchFamily="34" charset="-122"/>
                <a:cs typeface="Calibri" pitchFamily="34" charset="-120"/>
              </a:rPr>
              <a:t>4</a:t>
            </a:r>
            <a:endParaRPr lang="en-US" sz="1200" dirty="0"/>
          </a:p>
        </p:txBody>
      </p:sp>
      <p:sp>
        <p:nvSpPr>
          <p:cNvPr id="13" name="Shape 11"/>
          <p:cNvSpPr/>
          <p:nvPr/>
        </p:nvSpPr>
        <p:spPr>
          <a:xfrm>
            <a:off x="2816352"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4" name="Text 12"/>
          <p:cNvSpPr txBox="1"/>
          <p:nvPr/>
        </p:nvSpPr>
        <p:spPr>
          <a:xfrm>
            <a:off x="2816352"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5</a:t>
            </a:r>
            <a:endParaRPr lang="en-US" sz="1200" dirty="0"/>
          </a:p>
        </p:txBody>
      </p:sp>
      <p:sp>
        <p:nvSpPr>
          <p:cNvPr id="15" name="Shape 13"/>
          <p:cNvSpPr/>
          <p:nvPr/>
        </p:nvSpPr>
        <p:spPr>
          <a:xfrm>
            <a:off x="3383280"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6" name="Text 14"/>
          <p:cNvSpPr txBox="1"/>
          <p:nvPr/>
        </p:nvSpPr>
        <p:spPr>
          <a:xfrm>
            <a:off x="3383280"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6</a:t>
            </a:r>
            <a:endParaRPr lang="en-US" sz="1200" dirty="0"/>
          </a:p>
        </p:txBody>
      </p:sp>
      <p:sp>
        <p:nvSpPr>
          <p:cNvPr id="17" name="Shape 15"/>
          <p:cNvSpPr/>
          <p:nvPr/>
        </p:nvSpPr>
        <p:spPr>
          <a:xfrm>
            <a:off x="3950208"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8" name="Text 16"/>
          <p:cNvSpPr txBox="1"/>
          <p:nvPr/>
        </p:nvSpPr>
        <p:spPr>
          <a:xfrm>
            <a:off x="3950208"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7</a:t>
            </a:r>
            <a:endParaRPr lang="en-US" sz="1200" dirty="0"/>
          </a:p>
        </p:txBody>
      </p:sp>
      <p:sp>
        <p:nvSpPr>
          <p:cNvPr id="19" name="Text 17"/>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8391AD"/>
                </a:solidFill>
                <a:latin typeface="Calibri" pitchFamily="34" charset="0"/>
                <a:ea typeface="Calibri" pitchFamily="34" charset="-122"/>
                <a:cs typeface="Calibri" pitchFamily="34" charset="-120"/>
              </a:rPr>
              <a:t>28 / 62</a:t>
            </a:r>
            <a:endParaRPr lang="en-US" sz="11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04   JOINT &amp; CONDITIONAL DISTRIBUTIONS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Joint Distribution and Density</a:t>
            </a:r>
            <a:endParaRPr lang="en-US" sz="3000" dirty="0"/>
          </a:p>
        </p:txBody>
      </p:sp>
      <p:sp>
        <p:nvSpPr>
          <p:cNvPr id="4" name="Shape 2"/>
          <p:cNvSpPr/>
          <p:nvPr/>
        </p:nvSpPr>
        <p:spPr>
          <a:xfrm>
            <a:off x="548640" y="1417320"/>
            <a:ext cx="11094415" cy="1325880"/>
          </a:xfrm>
          <a:prstGeom prst="roundRect">
            <a:avLst>
              <a:gd name="adj" fmla="val 5517"/>
            </a:avLst>
          </a:prstGeom>
          <a:solidFill>
            <a:srgbClr val="EEF2F8"/>
          </a:solidFill>
          <a:ln w="12700">
            <a:solidFill>
              <a:srgbClr val="EEF2F8"/>
            </a:solidFill>
            <a:prstDash val="solid"/>
          </a:ln>
        </p:spPr>
        <p:txBody>
          <a:bodyPr/>
          <a:lstStyle/>
          <a:p>
            <a:endParaRPr lang="en-US"/>
          </a:p>
        </p:txBody>
      </p:sp>
      <p:sp>
        <p:nvSpPr>
          <p:cNvPr id="5" name="Text 3"/>
          <p:cNvSpPr txBox="1"/>
          <p:nvPr/>
        </p:nvSpPr>
        <p:spPr>
          <a:xfrm>
            <a:off x="777240" y="1545336"/>
            <a:ext cx="10637215"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JOINT DISTRIBUTION FUNCTION</a:t>
            </a:r>
            <a:endParaRPr lang="en-US" sz="1200" dirty="0"/>
          </a:p>
        </p:txBody>
      </p:sp>
      <p:pic>
        <p:nvPicPr>
          <p:cNvPr id="6" name="Image 0" descr="jcdf"/>
          <p:cNvPicPr>
            <a:picLocks noChangeAspect="1"/>
          </p:cNvPicPr>
          <p:nvPr/>
        </p:nvPicPr>
        <p:blipFill>
          <a:blip r:embed="rId3"/>
          <a:stretch>
            <a:fillRect/>
          </a:stretch>
        </p:blipFill>
        <p:spPr>
          <a:xfrm>
            <a:off x="777240" y="1865376"/>
            <a:ext cx="5330342" cy="529133"/>
          </a:xfrm>
          <a:prstGeom prst="rect">
            <a:avLst/>
          </a:prstGeom>
        </p:spPr>
      </p:pic>
      <p:sp>
        <p:nvSpPr>
          <p:cNvPr id="7" name="Shape 4"/>
          <p:cNvSpPr/>
          <p:nvPr/>
        </p:nvSpPr>
        <p:spPr>
          <a:xfrm>
            <a:off x="548640" y="2926080"/>
            <a:ext cx="5394960" cy="1737360"/>
          </a:xfrm>
          <a:prstGeom prst="roundRect">
            <a:avLst>
              <a:gd name="adj" fmla="val 4211"/>
            </a:avLst>
          </a:prstGeom>
          <a:solidFill>
            <a:srgbClr val="EEF2F8"/>
          </a:solidFill>
          <a:ln w="12700">
            <a:solidFill>
              <a:srgbClr val="EEF2F8"/>
            </a:solidFill>
            <a:prstDash val="solid"/>
          </a:ln>
        </p:spPr>
        <p:txBody>
          <a:bodyPr/>
          <a:lstStyle/>
          <a:p>
            <a:endParaRPr lang="en-US"/>
          </a:p>
        </p:txBody>
      </p:sp>
      <p:sp>
        <p:nvSpPr>
          <p:cNvPr id="8" name="Text 5"/>
          <p:cNvSpPr txBox="1"/>
          <p:nvPr/>
        </p:nvSpPr>
        <p:spPr>
          <a:xfrm>
            <a:off x="777240" y="3054096"/>
            <a:ext cx="4937760"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JOINT DENSITY FUNCTION</a:t>
            </a:r>
            <a:endParaRPr lang="en-US" sz="1200" dirty="0"/>
          </a:p>
        </p:txBody>
      </p:sp>
      <p:pic>
        <p:nvPicPr>
          <p:cNvPr id="9" name="Image 1" descr="jpdf"/>
          <p:cNvPicPr>
            <a:picLocks noChangeAspect="1"/>
          </p:cNvPicPr>
          <p:nvPr/>
        </p:nvPicPr>
        <p:blipFill>
          <a:blip r:embed="rId4"/>
          <a:stretch>
            <a:fillRect/>
          </a:stretch>
        </p:blipFill>
        <p:spPr>
          <a:xfrm>
            <a:off x="777240" y="3447288"/>
            <a:ext cx="2384755" cy="521818"/>
          </a:xfrm>
          <a:prstGeom prst="rect">
            <a:avLst/>
          </a:prstGeom>
        </p:spPr>
      </p:pic>
      <p:sp>
        <p:nvSpPr>
          <p:cNvPr id="10" name="Shape 6"/>
          <p:cNvSpPr/>
          <p:nvPr/>
        </p:nvSpPr>
        <p:spPr>
          <a:xfrm>
            <a:off x="6217920" y="2926080"/>
            <a:ext cx="5425135" cy="1737360"/>
          </a:xfrm>
          <a:prstGeom prst="roundRect">
            <a:avLst>
              <a:gd name="adj" fmla="val 4211"/>
            </a:avLst>
          </a:prstGeom>
          <a:solidFill>
            <a:srgbClr val="FBEEF0"/>
          </a:solidFill>
          <a:ln w="12700">
            <a:solidFill>
              <a:srgbClr val="FBEEF0"/>
            </a:solidFill>
            <a:prstDash val="solid"/>
          </a:ln>
        </p:spPr>
        <p:txBody>
          <a:bodyPr/>
          <a:lstStyle/>
          <a:p>
            <a:endParaRPr lang="en-US"/>
          </a:p>
        </p:txBody>
      </p:sp>
      <p:sp>
        <p:nvSpPr>
          <p:cNvPr id="11" name="Text 7"/>
          <p:cNvSpPr txBox="1"/>
          <p:nvPr/>
        </p:nvSpPr>
        <p:spPr>
          <a:xfrm>
            <a:off x="6446520" y="3054096"/>
            <a:ext cx="4967935"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PROBABILITY OF A REGION</a:t>
            </a:r>
            <a:endParaRPr lang="en-US" sz="1200" dirty="0"/>
          </a:p>
        </p:txBody>
      </p:sp>
      <p:pic>
        <p:nvPicPr>
          <p:cNvPr id="12" name="Image 2" descr="jregion"/>
          <p:cNvPicPr>
            <a:picLocks noChangeAspect="1"/>
          </p:cNvPicPr>
          <p:nvPr/>
        </p:nvPicPr>
        <p:blipFill>
          <a:blip r:embed="rId5"/>
          <a:stretch>
            <a:fillRect/>
          </a:stretch>
        </p:blipFill>
        <p:spPr>
          <a:xfrm>
            <a:off x="6446520" y="3493008"/>
            <a:ext cx="3479597" cy="502310"/>
          </a:xfrm>
          <a:prstGeom prst="rect">
            <a:avLst/>
          </a:prstGeom>
        </p:spPr>
      </p:pic>
      <p:sp>
        <p:nvSpPr>
          <p:cNvPr id="13" name="Text 8"/>
          <p:cNvSpPr txBox="1"/>
          <p:nvPr/>
        </p:nvSpPr>
        <p:spPr>
          <a:xfrm>
            <a:off x="548640" y="4892040"/>
            <a:ext cx="11094415" cy="1097280"/>
          </a:xfrm>
          <a:prstGeom prst="rect">
            <a:avLst/>
          </a:prstGeom>
          <a:noFill/>
          <a:ln/>
        </p:spPr>
        <p:txBody>
          <a:bodyPr wrap="square" lIns="0" tIns="0" rIns="0" bIns="0" rtlCol="0" anchor="t"/>
          <a:lstStyle/>
          <a:p>
            <a:pPr marL="228600" indent="-228600" algn="l">
              <a:lnSpc>
                <a:spcPct val="105000"/>
              </a:lnSpc>
              <a:spcAft>
                <a:spcPts val="800"/>
              </a:spcAft>
              <a:buSzPct val="100000"/>
              <a:buChar char="•"/>
            </a:pPr>
            <a:r>
              <a:rPr lang="en-US" sz="1800" dirty="0">
                <a:solidFill>
                  <a:srgbClr val="1E293B"/>
                </a:solidFill>
                <a:latin typeface="Calibri" pitchFamily="34" charset="0"/>
                <a:ea typeface="Calibri" pitchFamily="34" charset="-122"/>
                <a:cs typeface="Calibri" pitchFamily="34" charset="-120"/>
              </a:rPr>
              <a:t>f</a:t>
            </a:r>
            <a:r>
              <a:rPr lang="en-US" sz="1800" baseline="-40000" dirty="0">
                <a:solidFill>
                  <a:srgbClr val="1E293B"/>
                </a:solidFill>
                <a:latin typeface="Calibri" pitchFamily="34" charset="0"/>
                <a:ea typeface="Calibri" pitchFamily="34" charset="-122"/>
                <a:cs typeface="Calibri" pitchFamily="34" charset="-120"/>
              </a:rPr>
              <a:t>X,Y</a:t>
            </a:r>
            <a:r>
              <a:rPr lang="en-US" sz="1800" dirty="0">
                <a:solidFill>
                  <a:srgbClr val="1E293B"/>
                </a:solidFill>
                <a:latin typeface="Calibri" pitchFamily="34" charset="0"/>
                <a:ea typeface="Calibri" pitchFamily="34" charset="-122"/>
                <a:cs typeface="Calibri" pitchFamily="34" charset="-120"/>
              </a:rPr>
              <a:t>(x, y) ≥ 0 and it integrates to 1 over the whole plane</a:t>
            </a:r>
            <a:endParaRPr lang="en-US" sz="1800" dirty="0"/>
          </a:p>
          <a:p>
            <a:pPr marL="228600" indent="-228600" algn="l">
              <a:lnSpc>
                <a:spcPct val="105000"/>
              </a:lnSpc>
              <a:spcAft>
                <a:spcPts val="800"/>
              </a:spcAft>
              <a:buSzPct val="100000"/>
              <a:buChar char="•"/>
            </a:pPr>
            <a:r>
              <a:rPr lang="en-US" sz="1800" dirty="0">
                <a:solidFill>
                  <a:srgbClr val="1E293B"/>
                </a:solidFill>
                <a:latin typeface="Calibri" pitchFamily="34" charset="0"/>
                <a:ea typeface="Calibri" pitchFamily="34" charset="-122"/>
                <a:cs typeface="Calibri" pitchFamily="34" charset="-120"/>
              </a:rPr>
              <a:t>Everything about the pair (X, Y) is contained in F</a:t>
            </a:r>
            <a:r>
              <a:rPr lang="en-US" sz="1800" baseline="-40000" dirty="0">
                <a:solidFill>
                  <a:srgbClr val="1E293B"/>
                </a:solidFill>
                <a:latin typeface="Calibri" pitchFamily="34" charset="0"/>
                <a:ea typeface="Calibri" pitchFamily="34" charset="-122"/>
                <a:cs typeface="Calibri" pitchFamily="34" charset="-120"/>
              </a:rPr>
              <a:t>X,Y</a:t>
            </a:r>
            <a:r>
              <a:rPr lang="en-US" sz="1800" dirty="0">
                <a:solidFill>
                  <a:srgbClr val="1E293B"/>
                </a:solidFill>
                <a:latin typeface="Calibri" pitchFamily="34" charset="0"/>
                <a:ea typeface="Calibri" pitchFamily="34" charset="-122"/>
                <a:cs typeface="Calibri" pitchFamily="34" charset="-120"/>
              </a:rPr>
              <a:t> (or f</a:t>
            </a:r>
            <a:r>
              <a:rPr lang="en-US" sz="1800" baseline="-40000" dirty="0">
                <a:solidFill>
                  <a:srgbClr val="1E293B"/>
                </a:solidFill>
                <a:latin typeface="Calibri" pitchFamily="34" charset="0"/>
                <a:ea typeface="Calibri" pitchFamily="34" charset="-122"/>
                <a:cs typeface="Calibri" pitchFamily="34" charset="-120"/>
              </a:rPr>
              <a:t>X,Y</a:t>
            </a:r>
            <a:r>
              <a:rPr lang="en-US" sz="1800" dirty="0">
                <a:solidFill>
                  <a:srgbClr val="1E293B"/>
                </a:solidFill>
                <a:latin typeface="Calibri" pitchFamily="34" charset="0"/>
                <a:ea typeface="Calibri" pitchFamily="34" charset="-122"/>
                <a:cs typeface="Calibri" pitchFamily="34" charset="-120"/>
              </a:rPr>
              <a:t>)</a:t>
            </a:r>
            <a:endParaRPr lang="en-US" sz="1800" dirty="0"/>
          </a:p>
        </p:txBody>
      </p:sp>
      <p:sp>
        <p:nvSpPr>
          <p:cNvPr id="14" name="Text 9"/>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29 / 62</a:t>
            </a:r>
            <a:endParaRPr lang="en-US" sz="1100" dirty="0"/>
          </a:p>
        </p:txBody>
      </p:sp>
      <p:sp>
        <p:nvSpPr>
          <p:cNvPr id="15" name="Text 10"/>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04   JOINT &amp; CONDITIONAL DISTRIBUTIONS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Example: A Die as a 3-Bit Number</a:t>
            </a:r>
            <a:endParaRPr lang="en-US" sz="3000" dirty="0"/>
          </a:p>
        </p:txBody>
      </p:sp>
      <p:sp>
        <p:nvSpPr>
          <p:cNvPr id="4" name="Text 2"/>
          <p:cNvSpPr txBox="1"/>
          <p:nvPr/>
        </p:nvSpPr>
        <p:spPr>
          <a:xfrm>
            <a:off x="548640" y="1371600"/>
            <a:ext cx="11094415" cy="411480"/>
          </a:xfrm>
          <a:prstGeom prst="rect">
            <a:avLst/>
          </a:prstGeom>
          <a:noFill/>
          <a:ln/>
        </p:spPr>
        <p:txBody>
          <a:bodyPr wrap="square" lIns="0" tIns="0" rIns="0" bIns="0" rtlCol="0" anchor="ctr"/>
          <a:lstStyle/>
          <a:p>
            <a:pPr marL="0" indent="0">
              <a:buNone/>
            </a:pPr>
            <a:r>
              <a:rPr lang="en-US" sz="1800" dirty="0">
                <a:solidFill>
                  <a:srgbClr val="1E293B"/>
                </a:solidFill>
                <a:latin typeface="Calibri" pitchFamily="34" charset="0"/>
                <a:ea typeface="Calibri" pitchFamily="34" charset="-122"/>
                <a:cs typeface="Calibri" pitchFamily="34" charset="-120"/>
              </a:rPr>
              <a:t>Roll a fair die and write the outcome as a 3-bit number “xyz”. Let X and Y be the first two bits.</a:t>
            </a:r>
            <a:endParaRPr lang="en-US" sz="1800" dirty="0"/>
          </a:p>
        </p:txBody>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548640" y="2011680"/>
          <a:ext cx="3108960" cy="3328416"/>
        </p:xfrm>
        <a:graphic>
          <a:graphicData uri="http://schemas.openxmlformats.org/drawingml/2006/table">
            <a:tbl>
              <a:tblPr/>
              <a:tblGrid>
                <a:gridCol w="137160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tblGrid>
              <a:tr h="475488">
                <a:tc>
                  <a:txBody>
                    <a:bodyPr/>
                    <a:lstStyle/>
                    <a:p>
                      <a:pPr marL="0" indent="0" algn="ctr">
                        <a:buNone/>
                      </a:pPr>
                      <a:r>
                        <a:rPr lang="en-US" sz="1700" b="1" dirty="0">
                          <a:solidFill>
                            <a:srgbClr val="FFFFFF"/>
                          </a:solidFill>
                          <a:latin typeface="Calibri" pitchFamily="34" charset="0"/>
                          <a:ea typeface="Calibri" pitchFamily="34" charset="-122"/>
                          <a:cs typeface="Calibri" pitchFamily="34" charset="-120"/>
                        </a:rPr>
                        <a:t>Outcome</a:t>
                      </a:r>
                      <a:endParaRPr lang="en-US" sz="1700" dirty="0">
                        <a:latin typeface="Calibri" charset="0"/>
                        <a:ea typeface="Calibri" charset="0"/>
                        <a:cs typeface="Calibri"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1B2A4A"/>
                    </a:solidFill>
                  </a:tcPr>
                </a:tc>
                <a:tc>
                  <a:txBody>
                    <a:bodyPr/>
                    <a:lstStyle/>
                    <a:p>
                      <a:pPr marL="0" indent="0" algn="ctr">
                        <a:buNone/>
                      </a:pPr>
                      <a:r>
                        <a:rPr lang="en-US" sz="1700" b="1" dirty="0">
                          <a:solidFill>
                            <a:srgbClr val="FFFFFF"/>
                          </a:solidFill>
                          <a:latin typeface="Calibri" pitchFamily="34" charset="0"/>
                          <a:ea typeface="Calibri" pitchFamily="34" charset="-122"/>
                          <a:cs typeface="Calibri" pitchFamily="34" charset="-120"/>
                        </a:rPr>
                        <a:t>x y z</a:t>
                      </a:r>
                      <a:endParaRPr lang="en-US" sz="1700" dirty="0">
                        <a:latin typeface="Calibri" charset="0"/>
                        <a:ea typeface="Calibri" charset="0"/>
                        <a:cs typeface="Calibri"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1B2A4A"/>
                    </a:solidFill>
                  </a:tcPr>
                </a:tc>
                <a:extLst>
                  <a:ext uri="{0D108BD9-81ED-4DB2-BD59-A6C34878D82A}">
                    <a16:rowId xmlns:a16="http://schemas.microsoft.com/office/drawing/2014/main" val="10000"/>
                  </a:ext>
                </a:extLst>
              </a:tr>
              <a:tr h="475488">
                <a:tc>
                  <a:txBody>
                    <a:bodyPr/>
                    <a:lstStyle/>
                    <a:p>
                      <a:pPr marL="0" indent="0" algn="ctr">
                        <a:buNone/>
                      </a:pPr>
                      <a:r>
                        <a:rPr lang="en-US" sz="1700" dirty="0">
                          <a:solidFill>
                            <a:srgbClr val="1E293B"/>
                          </a:solidFill>
                          <a:latin typeface="Calibri" pitchFamily="34" charset="0"/>
                          <a:ea typeface="Calibri" pitchFamily="34" charset="-122"/>
                          <a:cs typeface="Calibri" pitchFamily="34" charset="-120"/>
                        </a:rPr>
                        <a:t>1</a:t>
                      </a:r>
                      <a:endParaRPr lang="en-US" sz="1700" dirty="0">
                        <a:latin typeface="Calibri" charset="0"/>
                        <a:ea typeface="Calibri" charset="0"/>
                        <a:cs typeface="Calibri"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lgn="ctr">
                        <a:buNone/>
                      </a:pPr>
                      <a:r>
                        <a:rPr lang="en-US" sz="1700" b="1" dirty="0">
                          <a:solidFill>
                            <a:srgbClr val="1E293B"/>
                          </a:solidFill>
                          <a:latin typeface="Courier New" pitchFamily="34" charset="0"/>
                          <a:ea typeface="Courier New" pitchFamily="34" charset="-122"/>
                          <a:cs typeface="Courier New" pitchFamily="34" charset="-120"/>
                        </a:rPr>
                        <a:t>0 0 1</a:t>
                      </a:r>
                      <a:endParaRPr lang="en-US" sz="1700" dirty="0">
                        <a:latin typeface="Courier New" charset="0"/>
                        <a:ea typeface="Courier New" charset="0"/>
                        <a:cs typeface="Courier New"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extLst>
                  <a:ext uri="{0D108BD9-81ED-4DB2-BD59-A6C34878D82A}">
                    <a16:rowId xmlns:a16="http://schemas.microsoft.com/office/drawing/2014/main" val="10001"/>
                  </a:ext>
                </a:extLst>
              </a:tr>
              <a:tr h="475488">
                <a:tc>
                  <a:txBody>
                    <a:bodyPr/>
                    <a:lstStyle/>
                    <a:p>
                      <a:pPr marL="0" indent="0" algn="ctr">
                        <a:buNone/>
                      </a:pPr>
                      <a:r>
                        <a:rPr lang="en-US" sz="1700" dirty="0">
                          <a:solidFill>
                            <a:srgbClr val="1E293B"/>
                          </a:solidFill>
                          <a:latin typeface="Calibri" pitchFamily="34" charset="0"/>
                          <a:ea typeface="Calibri" pitchFamily="34" charset="-122"/>
                          <a:cs typeface="Calibri" pitchFamily="34" charset="-120"/>
                        </a:rPr>
                        <a:t>2</a:t>
                      </a:r>
                      <a:endParaRPr lang="en-US" sz="1700" dirty="0">
                        <a:latin typeface="Calibri" charset="0"/>
                        <a:ea typeface="Calibri" charset="0"/>
                        <a:cs typeface="Calibri"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lgn="ctr">
                        <a:buNone/>
                      </a:pPr>
                      <a:r>
                        <a:rPr lang="en-US" sz="1700" b="1" dirty="0">
                          <a:solidFill>
                            <a:srgbClr val="1E293B"/>
                          </a:solidFill>
                          <a:latin typeface="Courier New" pitchFamily="34" charset="0"/>
                          <a:ea typeface="Courier New" pitchFamily="34" charset="-122"/>
                          <a:cs typeface="Courier New" pitchFamily="34" charset="-120"/>
                        </a:rPr>
                        <a:t>0 1 0</a:t>
                      </a:r>
                      <a:endParaRPr lang="en-US" sz="1700" dirty="0">
                        <a:latin typeface="Courier New" charset="0"/>
                        <a:ea typeface="Courier New" charset="0"/>
                        <a:cs typeface="Courier New"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extLst>
                  <a:ext uri="{0D108BD9-81ED-4DB2-BD59-A6C34878D82A}">
                    <a16:rowId xmlns:a16="http://schemas.microsoft.com/office/drawing/2014/main" val="10002"/>
                  </a:ext>
                </a:extLst>
              </a:tr>
              <a:tr h="475488">
                <a:tc>
                  <a:txBody>
                    <a:bodyPr/>
                    <a:lstStyle/>
                    <a:p>
                      <a:pPr marL="0" indent="0" algn="ctr">
                        <a:buNone/>
                      </a:pPr>
                      <a:r>
                        <a:rPr lang="en-US" sz="1700" dirty="0">
                          <a:solidFill>
                            <a:srgbClr val="1E293B"/>
                          </a:solidFill>
                          <a:latin typeface="Calibri" pitchFamily="34" charset="0"/>
                          <a:ea typeface="Calibri" pitchFamily="34" charset="-122"/>
                          <a:cs typeface="Calibri" pitchFamily="34" charset="-120"/>
                        </a:rPr>
                        <a:t>3</a:t>
                      </a:r>
                      <a:endParaRPr lang="en-US" sz="1700" dirty="0">
                        <a:latin typeface="Calibri" charset="0"/>
                        <a:ea typeface="Calibri" charset="0"/>
                        <a:cs typeface="Calibri"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lgn="ctr">
                        <a:buNone/>
                      </a:pPr>
                      <a:r>
                        <a:rPr lang="en-US" sz="1700" b="1" dirty="0">
                          <a:solidFill>
                            <a:srgbClr val="1E293B"/>
                          </a:solidFill>
                          <a:latin typeface="Courier New" pitchFamily="34" charset="0"/>
                          <a:ea typeface="Courier New" pitchFamily="34" charset="-122"/>
                          <a:cs typeface="Courier New" pitchFamily="34" charset="-120"/>
                        </a:rPr>
                        <a:t>0 1 1</a:t>
                      </a:r>
                      <a:endParaRPr lang="en-US" sz="1700" dirty="0">
                        <a:latin typeface="Courier New" charset="0"/>
                        <a:ea typeface="Courier New" charset="0"/>
                        <a:cs typeface="Courier New"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extLst>
                  <a:ext uri="{0D108BD9-81ED-4DB2-BD59-A6C34878D82A}">
                    <a16:rowId xmlns:a16="http://schemas.microsoft.com/office/drawing/2014/main" val="10003"/>
                  </a:ext>
                </a:extLst>
              </a:tr>
              <a:tr h="475488">
                <a:tc>
                  <a:txBody>
                    <a:bodyPr/>
                    <a:lstStyle/>
                    <a:p>
                      <a:pPr marL="0" indent="0" algn="ctr">
                        <a:buNone/>
                      </a:pPr>
                      <a:r>
                        <a:rPr lang="en-US" sz="1700" dirty="0">
                          <a:solidFill>
                            <a:srgbClr val="1E293B"/>
                          </a:solidFill>
                          <a:latin typeface="Calibri" pitchFamily="34" charset="0"/>
                          <a:ea typeface="Calibri" pitchFamily="34" charset="-122"/>
                          <a:cs typeface="Calibri" pitchFamily="34" charset="-120"/>
                        </a:rPr>
                        <a:t>4</a:t>
                      </a:r>
                      <a:endParaRPr lang="en-US" sz="1700" dirty="0">
                        <a:latin typeface="Calibri" charset="0"/>
                        <a:ea typeface="Calibri" charset="0"/>
                        <a:cs typeface="Calibri"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lgn="ctr">
                        <a:buNone/>
                      </a:pPr>
                      <a:r>
                        <a:rPr lang="en-US" sz="1700" b="1" dirty="0">
                          <a:solidFill>
                            <a:srgbClr val="1E293B"/>
                          </a:solidFill>
                          <a:latin typeface="Courier New" pitchFamily="34" charset="0"/>
                          <a:ea typeface="Courier New" pitchFamily="34" charset="-122"/>
                          <a:cs typeface="Courier New" pitchFamily="34" charset="-120"/>
                        </a:rPr>
                        <a:t>1 0 0</a:t>
                      </a:r>
                      <a:endParaRPr lang="en-US" sz="1700" dirty="0">
                        <a:latin typeface="Courier New" charset="0"/>
                        <a:ea typeface="Courier New" charset="0"/>
                        <a:cs typeface="Courier New"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extLst>
                  <a:ext uri="{0D108BD9-81ED-4DB2-BD59-A6C34878D82A}">
                    <a16:rowId xmlns:a16="http://schemas.microsoft.com/office/drawing/2014/main" val="10004"/>
                  </a:ext>
                </a:extLst>
              </a:tr>
              <a:tr h="475488">
                <a:tc>
                  <a:txBody>
                    <a:bodyPr/>
                    <a:lstStyle/>
                    <a:p>
                      <a:pPr marL="0" indent="0" algn="ctr">
                        <a:buNone/>
                      </a:pPr>
                      <a:r>
                        <a:rPr lang="en-US" sz="1700" dirty="0">
                          <a:solidFill>
                            <a:srgbClr val="1E293B"/>
                          </a:solidFill>
                          <a:latin typeface="Calibri" pitchFamily="34" charset="0"/>
                          <a:ea typeface="Calibri" pitchFamily="34" charset="-122"/>
                          <a:cs typeface="Calibri" pitchFamily="34" charset="-120"/>
                        </a:rPr>
                        <a:t>5</a:t>
                      </a:r>
                      <a:endParaRPr lang="en-US" sz="1700" dirty="0">
                        <a:latin typeface="Calibri" charset="0"/>
                        <a:ea typeface="Calibri" charset="0"/>
                        <a:cs typeface="Calibri"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lgn="ctr">
                        <a:buNone/>
                      </a:pPr>
                      <a:r>
                        <a:rPr lang="en-US" sz="1700" b="1" dirty="0">
                          <a:solidFill>
                            <a:srgbClr val="1E293B"/>
                          </a:solidFill>
                          <a:latin typeface="Courier New" pitchFamily="34" charset="0"/>
                          <a:ea typeface="Courier New" pitchFamily="34" charset="-122"/>
                          <a:cs typeface="Courier New" pitchFamily="34" charset="-120"/>
                        </a:rPr>
                        <a:t>1 0 1</a:t>
                      </a:r>
                      <a:endParaRPr lang="en-US" sz="1700" dirty="0">
                        <a:latin typeface="Courier New" charset="0"/>
                        <a:ea typeface="Courier New" charset="0"/>
                        <a:cs typeface="Courier New"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extLst>
                  <a:ext uri="{0D108BD9-81ED-4DB2-BD59-A6C34878D82A}">
                    <a16:rowId xmlns:a16="http://schemas.microsoft.com/office/drawing/2014/main" val="10005"/>
                  </a:ext>
                </a:extLst>
              </a:tr>
              <a:tr h="475488">
                <a:tc>
                  <a:txBody>
                    <a:bodyPr/>
                    <a:lstStyle/>
                    <a:p>
                      <a:pPr marL="0" indent="0" algn="ctr">
                        <a:buNone/>
                      </a:pPr>
                      <a:r>
                        <a:rPr lang="en-US" sz="1700" dirty="0">
                          <a:solidFill>
                            <a:srgbClr val="1E293B"/>
                          </a:solidFill>
                          <a:latin typeface="Calibri" pitchFamily="34" charset="0"/>
                          <a:ea typeface="Calibri" pitchFamily="34" charset="-122"/>
                          <a:cs typeface="Calibri" pitchFamily="34" charset="-120"/>
                        </a:rPr>
                        <a:t>6</a:t>
                      </a:r>
                      <a:endParaRPr lang="en-US" sz="1700" dirty="0">
                        <a:latin typeface="Calibri" charset="0"/>
                        <a:ea typeface="Calibri" charset="0"/>
                        <a:cs typeface="Calibri"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lgn="ctr">
                        <a:buNone/>
                      </a:pPr>
                      <a:r>
                        <a:rPr lang="en-US" sz="1700" b="1" dirty="0">
                          <a:solidFill>
                            <a:srgbClr val="1E293B"/>
                          </a:solidFill>
                          <a:latin typeface="Courier New" pitchFamily="34" charset="0"/>
                          <a:ea typeface="Courier New" pitchFamily="34" charset="-122"/>
                          <a:cs typeface="Courier New" pitchFamily="34" charset="-120"/>
                        </a:rPr>
                        <a:t>1 1 0</a:t>
                      </a:r>
                      <a:endParaRPr lang="en-US" sz="1700" dirty="0">
                        <a:latin typeface="Courier New" charset="0"/>
                        <a:ea typeface="Courier New" charset="0"/>
                        <a:cs typeface="Courier New"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Text 3"/>
          <p:cNvSpPr txBox="1"/>
          <p:nvPr/>
        </p:nvSpPr>
        <p:spPr>
          <a:xfrm>
            <a:off x="4206240" y="2011680"/>
            <a:ext cx="4572000" cy="365760"/>
          </a:xfrm>
          <a:prstGeom prst="rect">
            <a:avLst/>
          </a:prstGeom>
          <a:noFill/>
          <a:ln/>
        </p:spPr>
        <p:txBody>
          <a:bodyPr wrap="square" lIns="0" tIns="0" rIns="0" bIns="0" rtlCol="0" anchor="ctr"/>
          <a:lstStyle/>
          <a:p>
            <a:pPr marL="0" indent="0">
              <a:buNone/>
            </a:pPr>
            <a:r>
              <a:rPr lang="en-US" sz="1800" b="1" dirty="0">
                <a:solidFill>
                  <a:srgbClr val="1B2A4A"/>
                </a:solidFill>
                <a:latin typeface="Cambria" pitchFamily="34" charset="0"/>
                <a:ea typeface="Cambria" pitchFamily="34" charset="-122"/>
                <a:cs typeface="Cambria" pitchFamily="34" charset="-120"/>
              </a:rPr>
              <a:t>Joint PMF  p</a:t>
            </a:r>
            <a:r>
              <a:rPr lang="en-US" sz="1800" b="1" baseline="-40000" dirty="0">
                <a:solidFill>
                  <a:srgbClr val="1B2A4A"/>
                </a:solidFill>
                <a:latin typeface="Cambria" pitchFamily="34" charset="0"/>
                <a:ea typeface="Cambria" pitchFamily="34" charset="-122"/>
                <a:cs typeface="Cambria" pitchFamily="34" charset="-120"/>
              </a:rPr>
              <a:t>X,Y</a:t>
            </a:r>
            <a:r>
              <a:rPr lang="en-US" sz="1800" b="1" dirty="0">
                <a:solidFill>
                  <a:srgbClr val="1B2A4A"/>
                </a:solidFill>
                <a:latin typeface="Cambria" pitchFamily="34" charset="0"/>
                <a:ea typeface="Cambria" pitchFamily="34" charset="-122"/>
                <a:cs typeface="Cambria" pitchFamily="34" charset="-120"/>
              </a:rPr>
              <a:t>(x, y)</a:t>
            </a:r>
            <a:endParaRPr lang="en-US" sz="1800" dirty="0"/>
          </a:p>
        </p:txBody>
      </p:sp>
      <p:graphicFrame>
        <p:nvGraphicFramePr>
          <p:cNvPr id="61" name="Table 1"/>
          <p:cNvGraphicFramePr>
            <a:graphicFrameLocks noGrp="1"/>
          </p:cNvGraphicFramePr>
          <p:nvPr>
            <p:extLst>
              <p:ext uri="{D42A27DB-BD31-4B8C-83A1-F6EECF244321}">
                <p14:modId xmlns:p14="http://schemas.microsoft.com/office/powerpoint/2010/main" val="1579011935"/>
              </p:ext>
            </p:extLst>
          </p:nvPr>
        </p:nvGraphicFramePr>
        <p:xfrm>
          <a:off x="4206240" y="2468880"/>
          <a:ext cx="4754880" cy="1700784"/>
        </p:xfrm>
        <a:graphic>
          <a:graphicData uri="http://schemas.openxmlformats.org/drawingml/2006/table">
            <a:tbl>
              <a:tblPr/>
              <a:tblGrid>
                <a:gridCol w="128016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tblGrid>
              <a:tr h="566928">
                <a:tc>
                  <a:txBody>
                    <a:bodyPr/>
                    <a:lstStyle/>
                    <a:p>
                      <a:pPr marL="0" indent="0" algn="ctr">
                        <a:buNone/>
                      </a:pPr>
                      <a:endParaRPr lang="en-US" sz="1700" dirty="0">
                        <a:latin typeface="Calibri" charset="0"/>
                        <a:ea typeface="Calibri" charset="0"/>
                        <a:cs typeface="Calibri"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1B2A4A"/>
                    </a:solidFill>
                  </a:tcPr>
                </a:tc>
                <a:tc>
                  <a:txBody>
                    <a:bodyPr/>
                    <a:lstStyle/>
                    <a:p>
                      <a:pPr marL="0" indent="0" algn="ctr">
                        <a:buNone/>
                      </a:pPr>
                      <a:r>
                        <a:rPr lang="en-US" sz="1700" b="1" dirty="0">
                          <a:solidFill>
                            <a:srgbClr val="FFFFFF"/>
                          </a:solidFill>
                          <a:latin typeface="Calibri" pitchFamily="34" charset="0"/>
                          <a:ea typeface="Calibri" pitchFamily="34" charset="-122"/>
                          <a:cs typeface="Calibri" pitchFamily="34" charset="-120"/>
                        </a:rPr>
                        <a:t>y = 0</a:t>
                      </a:r>
                      <a:endParaRPr lang="en-US" sz="1700" dirty="0">
                        <a:latin typeface="Calibri" charset="0"/>
                        <a:ea typeface="Calibri" charset="0"/>
                        <a:cs typeface="Calibri"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1B2A4A"/>
                    </a:solidFill>
                  </a:tcPr>
                </a:tc>
                <a:tc>
                  <a:txBody>
                    <a:bodyPr/>
                    <a:lstStyle/>
                    <a:p>
                      <a:pPr marL="0" indent="0" algn="ctr">
                        <a:buNone/>
                      </a:pPr>
                      <a:r>
                        <a:rPr lang="en-US" sz="1700" b="1" dirty="0">
                          <a:solidFill>
                            <a:srgbClr val="FFFFFF"/>
                          </a:solidFill>
                          <a:latin typeface="Calibri" pitchFamily="34" charset="0"/>
                          <a:ea typeface="Calibri" pitchFamily="34" charset="-122"/>
                          <a:cs typeface="Calibri" pitchFamily="34" charset="-120"/>
                        </a:rPr>
                        <a:t>y = 1</a:t>
                      </a:r>
                      <a:endParaRPr lang="en-US" sz="1700" dirty="0">
                        <a:latin typeface="Calibri" charset="0"/>
                        <a:ea typeface="Calibri" charset="0"/>
                        <a:cs typeface="Calibri"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1B2A4A"/>
                    </a:solidFill>
                  </a:tcPr>
                </a:tc>
                <a:extLst>
                  <a:ext uri="{0D108BD9-81ED-4DB2-BD59-A6C34878D82A}">
                    <a16:rowId xmlns:a16="http://schemas.microsoft.com/office/drawing/2014/main" val="10000"/>
                  </a:ext>
                </a:extLst>
              </a:tr>
              <a:tr h="566928">
                <a:tc>
                  <a:txBody>
                    <a:bodyPr/>
                    <a:lstStyle/>
                    <a:p>
                      <a:pPr marL="0" indent="0" algn="ctr">
                        <a:buNone/>
                      </a:pPr>
                      <a:r>
                        <a:rPr lang="en-US" sz="1700" b="1" dirty="0">
                          <a:solidFill>
                            <a:srgbClr val="1B2A4A"/>
                          </a:solidFill>
                          <a:latin typeface="Calibri" pitchFamily="34" charset="0"/>
                          <a:ea typeface="Calibri" pitchFamily="34" charset="-122"/>
                          <a:cs typeface="Calibri" pitchFamily="34" charset="-120"/>
                        </a:rPr>
                        <a:t>x = 0</a:t>
                      </a:r>
                      <a:endParaRPr lang="en-US" sz="1700" dirty="0">
                        <a:latin typeface="Calibri" charset="0"/>
                        <a:ea typeface="Calibri" charset="0"/>
                        <a:cs typeface="Calibri"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EEF2F8"/>
                    </a:solidFill>
                  </a:tcPr>
                </a:tc>
                <a:tc>
                  <a:txBody>
                    <a:bodyPr/>
                    <a:lstStyle/>
                    <a:p>
                      <a:pPr marL="0" indent="0" algn="ctr">
                        <a:buNone/>
                      </a:pPr>
                      <a:r>
                        <a:rPr lang="en-US" sz="1700" dirty="0">
                          <a:solidFill>
                            <a:srgbClr val="1E293B"/>
                          </a:solidFill>
                          <a:latin typeface="Calibri" pitchFamily="34" charset="0"/>
                          <a:ea typeface="Calibri" pitchFamily="34" charset="-122"/>
                          <a:cs typeface="Calibri" pitchFamily="34" charset="-120"/>
                        </a:rPr>
                        <a:t>1/6   {1}</a:t>
                      </a:r>
                      <a:endParaRPr lang="en-US" sz="1700" dirty="0">
                        <a:latin typeface="Calibri" charset="0"/>
                        <a:ea typeface="Calibri" charset="0"/>
                        <a:cs typeface="Calibri"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lgn="ctr">
                        <a:buNone/>
                      </a:pPr>
                      <a:r>
                        <a:rPr lang="en-US" sz="1700" dirty="0">
                          <a:solidFill>
                            <a:srgbClr val="1E293B"/>
                          </a:solidFill>
                          <a:latin typeface="Calibri" pitchFamily="34" charset="0"/>
                          <a:ea typeface="Calibri" pitchFamily="34" charset="-122"/>
                          <a:cs typeface="Calibri" pitchFamily="34" charset="-120"/>
                        </a:rPr>
                        <a:t>1/3   {2, 3}</a:t>
                      </a:r>
                      <a:endParaRPr lang="en-US" sz="1700" dirty="0">
                        <a:latin typeface="Calibri" charset="0"/>
                        <a:ea typeface="Calibri" charset="0"/>
                        <a:cs typeface="Calibri"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extLst>
                  <a:ext uri="{0D108BD9-81ED-4DB2-BD59-A6C34878D82A}">
                    <a16:rowId xmlns:a16="http://schemas.microsoft.com/office/drawing/2014/main" val="10001"/>
                  </a:ext>
                </a:extLst>
              </a:tr>
              <a:tr h="566928">
                <a:tc>
                  <a:txBody>
                    <a:bodyPr/>
                    <a:lstStyle/>
                    <a:p>
                      <a:pPr marL="0" indent="0" algn="ctr">
                        <a:buNone/>
                      </a:pPr>
                      <a:r>
                        <a:rPr lang="en-US" sz="1700" b="1" dirty="0">
                          <a:solidFill>
                            <a:srgbClr val="1B2A4A"/>
                          </a:solidFill>
                          <a:latin typeface="Calibri" pitchFamily="34" charset="0"/>
                          <a:ea typeface="Calibri" pitchFamily="34" charset="-122"/>
                          <a:cs typeface="Calibri" pitchFamily="34" charset="-120"/>
                        </a:rPr>
                        <a:t>x = 1</a:t>
                      </a:r>
                      <a:endParaRPr lang="en-US" sz="1700" dirty="0">
                        <a:latin typeface="Calibri" charset="0"/>
                        <a:ea typeface="Calibri" charset="0"/>
                        <a:cs typeface="Calibri"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EEF2F8"/>
                    </a:solidFill>
                  </a:tcPr>
                </a:tc>
                <a:tc>
                  <a:txBody>
                    <a:bodyPr/>
                    <a:lstStyle/>
                    <a:p>
                      <a:pPr marL="0" indent="0" algn="ctr">
                        <a:buNone/>
                      </a:pPr>
                      <a:r>
                        <a:rPr lang="en-US" sz="1700" dirty="0">
                          <a:solidFill>
                            <a:srgbClr val="1E293B"/>
                          </a:solidFill>
                          <a:latin typeface="Calibri" pitchFamily="34" charset="0"/>
                          <a:ea typeface="Calibri" pitchFamily="34" charset="-122"/>
                          <a:cs typeface="Calibri" pitchFamily="34" charset="-120"/>
                        </a:rPr>
                        <a:t>1/3   {4, 5}</a:t>
                      </a:r>
                      <a:endParaRPr lang="en-US" sz="1700" dirty="0">
                        <a:latin typeface="Calibri" charset="0"/>
                        <a:ea typeface="Calibri" charset="0"/>
                        <a:cs typeface="Calibri"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tc>
                  <a:txBody>
                    <a:bodyPr/>
                    <a:lstStyle/>
                    <a:p>
                      <a:pPr marL="0" indent="0" algn="ctr">
                        <a:buNone/>
                      </a:pPr>
                      <a:r>
                        <a:rPr lang="en-US" sz="1700" dirty="0">
                          <a:solidFill>
                            <a:srgbClr val="1E293B"/>
                          </a:solidFill>
                          <a:latin typeface="Calibri" pitchFamily="34" charset="0"/>
                          <a:ea typeface="Calibri" pitchFamily="34" charset="-122"/>
                          <a:cs typeface="Calibri" pitchFamily="34" charset="-120"/>
                        </a:rPr>
                        <a:t>1/6   {6}</a:t>
                      </a:r>
                      <a:endParaRPr lang="en-US" sz="1700" dirty="0">
                        <a:latin typeface="Calibri" charset="0"/>
                        <a:ea typeface="Calibri" charset="0"/>
                        <a:cs typeface="Calibri" charset="0"/>
                      </a:endParaRPr>
                    </a:p>
                  </a:txBody>
                  <a:tcP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8" name="Shape 4"/>
          <p:cNvSpPr/>
          <p:nvPr/>
        </p:nvSpPr>
        <p:spPr>
          <a:xfrm>
            <a:off x="4206240" y="4389120"/>
            <a:ext cx="7434072" cy="1737360"/>
          </a:xfrm>
          <a:prstGeom prst="roundRect">
            <a:avLst>
              <a:gd name="adj" fmla="val 4211"/>
            </a:avLst>
          </a:prstGeom>
          <a:solidFill>
            <a:srgbClr val="F1F5F9"/>
          </a:solidFill>
          <a:ln w="12700">
            <a:solidFill>
              <a:srgbClr val="F1F5F9"/>
            </a:solidFill>
            <a:prstDash val="solid"/>
          </a:ln>
        </p:spPr>
        <p:txBody>
          <a:bodyPr/>
          <a:lstStyle/>
          <a:p>
            <a:endParaRPr lang="en-US"/>
          </a:p>
        </p:txBody>
      </p:sp>
      <p:sp>
        <p:nvSpPr>
          <p:cNvPr id="9" name="Text 5"/>
          <p:cNvSpPr txBox="1"/>
          <p:nvPr/>
        </p:nvSpPr>
        <p:spPr>
          <a:xfrm>
            <a:off x="4434840" y="4517136"/>
            <a:ext cx="6976872" cy="274320"/>
          </a:xfrm>
          <a:prstGeom prst="rect">
            <a:avLst/>
          </a:prstGeom>
          <a:noFill/>
          <a:ln/>
        </p:spPr>
        <p:txBody>
          <a:bodyPr wrap="square" lIns="0" tIns="0" rIns="0" bIns="0" rtlCol="0" anchor="ctr"/>
          <a:lstStyle/>
          <a:p>
            <a:pPr marL="0" indent="0">
              <a:buNone/>
            </a:pPr>
            <a:r>
              <a:rPr lang="en-US" sz="1200" b="1" kern="0" spc="150" dirty="0">
                <a:solidFill>
                  <a:srgbClr val="64748B"/>
                </a:solidFill>
                <a:latin typeface="Calibri" pitchFamily="34" charset="0"/>
                <a:ea typeface="Calibri" pitchFamily="34" charset="-122"/>
                <a:cs typeface="Calibri" pitchFamily="34" charset="-120"/>
              </a:rPr>
              <a:t>ARE X AND Y INDEPENDENT?</a:t>
            </a:r>
            <a:endParaRPr lang="en-US" sz="1200" dirty="0"/>
          </a:p>
        </p:txBody>
      </p:sp>
      <p:sp>
        <p:nvSpPr>
          <p:cNvPr id="10" name="Text 6"/>
          <p:cNvSpPr txBox="1"/>
          <p:nvPr/>
        </p:nvSpPr>
        <p:spPr>
          <a:xfrm>
            <a:off x="4434840" y="4864608"/>
            <a:ext cx="6976872" cy="1005840"/>
          </a:xfrm>
          <a:prstGeom prst="rect">
            <a:avLst/>
          </a:prstGeom>
          <a:noFill/>
          <a:ln/>
        </p:spPr>
        <p:txBody>
          <a:bodyPr wrap="square" lIns="0" tIns="0" rIns="0" bIns="0" rtlCol="0" anchor="t"/>
          <a:lstStyle/>
          <a:p>
            <a:pPr marL="0" indent="0" algn="l">
              <a:lnSpc>
                <a:spcPct val="105000"/>
              </a:lnSpc>
              <a:spcAft>
                <a:spcPts val="800"/>
              </a:spcAft>
              <a:buNone/>
            </a:pPr>
            <a:r>
              <a:rPr lang="en-US" sz="1700" dirty="0">
                <a:solidFill>
                  <a:srgbClr val="1E293B"/>
                </a:solidFill>
                <a:latin typeface="Calibri" pitchFamily="34" charset="0"/>
                <a:ea typeface="Calibri" pitchFamily="34" charset="-122"/>
                <a:cs typeface="Calibri" pitchFamily="34" charset="-120"/>
              </a:rPr>
              <a:t>P(X = 0) = P(Y = 0) = 1/2, but P(X = 0, Y = 0) = 1/6 ≠ 1/4.  </a:t>
            </a:r>
            <a:r>
              <a:rPr lang="en-US" sz="1700" b="1" dirty="0">
                <a:solidFill>
                  <a:srgbClr val="A6192E"/>
                </a:solidFill>
                <a:latin typeface="Calibri" pitchFamily="34" charset="0"/>
                <a:ea typeface="Calibri" pitchFamily="34" charset="-122"/>
                <a:cs typeface="Calibri" pitchFamily="34" charset="-120"/>
              </a:rPr>
              <a:t>No:</a:t>
            </a:r>
            <a:r>
              <a:rPr lang="en-US" sz="1700" dirty="0">
                <a:solidFill>
                  <a:srgbClr val="1E293B"/>
                </a:solidFill>
                <a:latin typeface="Calibri" pitchFamily="34" charset="0"/>
                <a:ea typeface="Calibri" pitchFamily="34" charset="-122"/>
                <a:cs typeface="Calibri" pitchFamily="34" charset="-120"/>
              </a:rPr>
              <a:t> the joint PMF does not factor.</a:t>
            </a:r>
            <a:endParaRPr lang="en-US" sz="1700" dirty="0"/>
          </a:p>
        </p:txBody>
      </p:sp>
      <p:sp>
        <p:nvSpPr>
          <p:cNvPr id="11" name="Text 7"/>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30 / 62</a:t>
            </a:r>
            <a:endParaRPr lang="en-US" sz="1100" dirty="0"/>
          </a:p>
        </p:txBody>
      </p:sp>
      <p:sp>
        <p:nvSpPr>
          <p:cNvPr id="12" name="Text 8"/>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04   JOINT &amp; CONDITIONAL DISTRIBUTIONS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Jointly Gaussian Random Variables</a:t>
            </a:r>
            <a:endParaRPr lang="en-US" sz="3000" dirty="0"/>
          </a:p>
        </p:txBody>
      </p:sp>
      <p:pic>
        <p:nvPicPr>
          <p:cNvPr id="4" name="Image 0" descr="bvn"/>
          <p:cNvPicPr>
            <a:picLocks noChangeAspect="1"/>
          </p:cNvPicPr>
          <p:nvPr/>
        </p:nvPicPr>
        <p:blipFill>
          <a:blip r:embed="rId3"/>
          <a:stretch>
            <a:fillRect/>
          </a:stretch>
        </p:blipFill>
        <p:spPr>
          <a:xfrm>
            <a:off x="548640" y="1463040"/>
            <a:ext cx="11024616" cy="716280"/>
          </a:xfrm>
          <a:prstGeom prst="rect">
            <a:avLst/>
          </a:prstGeom>
        </p:spPr>
      </p:pic>
      <p:pic>
        <p:nvPicPr>
          <p:cNvPr id="5" name="Image 1" descr="Contours of bivariate Gaussians with rho = -0.7, 0, 0.7"/>
          <p:cNvPicPr>
            <a:picLocks noChangeAspect="1"/>
          </p:cNvPicPr>
          <p:nvPr/>
        </p:nvPicPr>
        <p:blipFill>
          <a:blip r:embed="rId4"/>
          <a:stretch>
            <a:fillRect/>
          </a:stretch>
        </p:blipFill>
        <p:spPr>
          <a:xfrm>
            <a:off x="548640" y="3097952"/>
            <a:ext cx="7498080" cy="2445176"/>
          </a:xfrm>
          <a:prstGeom prst="rect">
            <a:avLst/>
          </a:prstGeom>
        </p:spPr>
      </p:pic>
      <p:sp>
        <p:nvSpPr>
          <p:cNvPr id="6" name="Shape 2"/>
          <p:cNvSpPr/>
          <p:nvPr/>
        </p:nvSpPr>
        <p:spPr>
          <a:xfrm>
            <a:off x="8321040" y="2606040"/>
            <a:ext cx="3322015" cy="3520440"/>
          </a:xfrm>
          <a:prstGeom prst="roundRect">
            <a:avLst>
              <a:gd name="adj" fmla="val 2202"/>
            </a:avLst>
          </a:prstGeom>
          <a:solidFill>
            <a:srgbClr val="F1F5F9"/>
          </a:solidFill>
          <a:ln w="12700">
            <a:solidFill>
              <a:srgbClr val="F1F5F9"/>
            </a:solidFill>
            <a:prstDash val="solid"/>
          </a:ln>
        </p:spPr>
        <p:txBody>
          <a:bodyPr/>
          <a:lstStyle/>
          <a:p>
            <a:endParaRPr lang="en-US"/>
          </a:p>
        </p:txBody>
      </p:sp>
      <p:sp>
        <p:nvSpPr>
          <p:cNvPr id="7" name="Text 3"/>
          <p:cNvSpPr txBox="1"/>
          <p:nvPr/>
        </p:nvSpPr>
        <p:spPr>
          <a:xfrm>
            <a:off x="8549640" y="2734056"/>
            <a:ext cx="2864815" cy="274320"/>
          </a:xfrm>
          <a:prstGeom prst="rect">
            <a:avLst/>
          </a:prstGeom>
          <a:noFill/>
          <a:ln/>
        </p:spPr>
        <p:txBody>
          <a:bodyPr wrap="square" lIns="0" tIns="0" rIns="0" bIns="0" rtlCol="0" anchor="ctr"/>
          <a:lstStyle/>
          <a:p>
            <a:pPr marL="0" indent="0">
              <a:buNone/>
            </a:pPr>
            <a:r>
              <a:rPr lang="en-US" sz="1200" b="1" kern="0" spc="150" dirty="0">
                <a:solidFill>
                  <a:srgbClr val="64748B"/>
                </a:solidFill>
                <a:latin typeface="Calibri" pitchFamily="34" charset="0"/>
                <a:ea typeface="Calibri" pitchFamily="34" charset="-122"/>
                <a:cs typeface="Calibri" pitchFamily="34" charset="-120"/>
              </a:rPr>
              <a:t>WHAT IS ρ?</a:t>
            </a:r>
            <a:endParaRPr lang="en-US" sz="1200" dirty="0"/>
          </a:p>
        </p:txBody>
      </p:sp>
      <p:sp>
        <p:nvSpPr>
          <p:cNvPr id="8" name="Text 4"/>
          <p:cNvSpPr txBox="1"/>
          <p:nvPr/>
        </p:nvSpPr>
        <p:spPr>
          <a:xfrm>
            <a:off x="8549640" y="3081528"/>
            <a:ext cx="2864815" cy="2834640"/>
          </a:xfrm>
          <a:prstGeom prst="rect">
            <a:avLst/>
          </a:prstGeom>
          <a:noFill/>
          <a:ln/>
        </p:spPr>
        <p:txBody>
          <a:bodyPr wrap="square" lIns="0" tIns="0" rIns="0" bIns="0" rtlCol="0" anchor="t"/>
          <a:lstStyle/>
          <a:p>
            <a:pPr marL="228600" indent="-228600" algn="l">
              <a:lnSpc>
                <a:spcPct val="105000"/>
              </a:lnSpc>
              <a:spcAft>
                <a:spcPts val="1000"/>
              </a:spcAft>
              <a:buSzPct val="100000"/>
              <a:buChar char="•"/>
            </a:pPr>
            <a:r>
              <a:rPr lang="en-US" sz="1600" dirty="0">
                <a:solidFill>
                  <a:srgbClr val="1E293B"/>
                </a:solidFill>
                <a:latin typeface="Calibri" pitchFamily="34" charset="0"/>
                <a:ea typeface="Calibri" pitchFamily="34" charset="-122"/>
                <a:cs typeface="Calibri" pitchFamily="34" charset="-120"/>
              </a:rPr>
              <a:t>ρ is the </a:t>
            </a:r>
            <a:r>
              <a:rPr lang="en-US" sz="1600" b="1" dirty="0">
                <a:solidFill>
                  <a:srgbClr val="A6192E"/>
                </a:solidFill>
                <a:latin typeface="Calibri" pitchFamily="34" charset="0"/>
                <a:ea typeface="Calibri" pitchFamily="34" charset="-122"/>
                <a:cs typeface="Calibri" pitchFamily="34" charset="-120"/>
              </a:rPr>
              <a:t>correlation coefficient</a:t>
            </a:r>
            <a:r>
              <a:rPr lang="en-US" sz="1600" dirty="0">
                <a:solidFill>
                  <a:srgbClr val="1E293B"/>
                </a:solidFill>
                <a:latin typeface="Calibri" pitchFamily="34" charset="0"/>
                <a:ea typeface="Calibri" pitchFamily="34" charset="-122"/>
                <a:cs typeface="Calibri" pitchFamily="34" charset="-120"/>
              </a:rPr>
              <a:t> of X and Y (Section 5): the strength and direction of their linear relationship</a:t>
            </a:r>
            <a:endParaRPr lang="en-US" sz="1600" dirty="0"/>
          </a:p>
          <a:p>
            <a:pPr marL="228600" indent="-228600" algn="l">
              <a:lnSpc>
                <a:spcPct val="105000"/>
              </a:lnSpc>
              <a:spcAft>
                <a:spcPts val="1000"/>
              </a:spcAft>
              <a:buSzPct val="100000"/>
              <a:buChar char="•"/>
            </a:pPr>
            <a:r>
              <a:rPr lang="en-US" sz="1600" dirty="0">
                <a:solidFill>
                  <a:srgbClr val="1E293B"/>
                </a:solidFill>
                <a:latin typeface="Calibri" pitchFamily="34" charset="0"/>
                <a:ea typeface="Calibri" pitchFamily="34" charset="-122"/>
                <a:cs typeface="Calibri" pitchFamily="34" charset="-120"/>
              </a:rPr>
              <a:t>If ρ = 0, the density factors into f</a:t>
            </a:r>
            <a:r>
              <a:rPr lang="en-US" sz="1600" baseline="-40000" dirty="0">
                <a:solidFill>
                  <a:srgbClr val="1E293B"/>
                </a:solidFill>
                <a:latin typeface="Calibri" pitchFamily="34" charset="0"/>
                <a:ea typeface="Calibri" pitchFamily="34" charset="-122"/>
                <a:cs typeface="Calibri" pitchFamily="34" charset="-120"/>
              </a:rPr>
              <a:t>X</a:t>
            </a:r>
            <a:r>
              <a:rPr lang="en-US" sz="1600" dirty="0">
                <a:solidFill>
                  <a:srgbClr val="1E293B"/>
                </a:solidFill>
                <a:latin typeface="Calibri" pitchFamily="34" charset="0"/>
                <a:ea typeface="Calibri" pitchFamily="34" charset="-122"/>
                <a:cs typeface="Calibri" pitchFamily="34" charset="-120"/>
              </a:rPr>
              <a:t>(x) f</a:t>
            </a:r>
            <a:r>
              <a:rPr lang="en-US" sz="1600" baseline="-40000" dirty="0">
                <a:solidFill>
                  <a:srgbClr val="1E293B"/>
                </a:solidFill>
                <a:latin typeface="Calibri" pitchFamily="34" charset="0"/>
                <a:ea typeface="Calibri" pitchFamily="34" charset="-122"/>
                <a:cs typeface="Calibri" pitchFamily="34" charset="-120"/>
              </a:rPr>
              <a:t>Y</a:t>
            </a:r>
            <a:r>
              <a:rPr lang="en-US" sz="1600" dirty="0">
                <a:solidFill>
                  <a:srgbClr val="1E293B"/>
                </a:solidFill>
                <a:latin typeface="Calibri" pitchFamily="34" charset="0"/>
                <a:ea typeface="Calibri" pitchFamily="34" charset="-122"/>
                <a:cs typeface="Calibri" pitchFamily="34" charset="-120"/>
              </a:rPr>
              <a:t>(y)</a:t>
            </a:r>
            <a:endParaRPr lang="en-US" sz="1600" dirty="0"/>
          </a:p>
        </p:txBody>
      </p:sp>
      <p:sp>
        <p:nvSpPr>
          <p:cNvPr id="10" name="Text 5"/>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31 / 62</a:t>
            </a:r>
            <a:endParaRPr lang="en-US" sz="1100" dirty="0"/>
          </a:p>
        </p:txBody>
      </p:sp>
      <p:sp>
        <p:nvSpPr>
          <p:cNvPr id="11" name="Text 6"/>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04   JOINT &amp; CONDITIONAL DISTRIBUTIONS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Marginal Densities</a:t>
            </a:r>
            <a:endParaRPr lang="en-US" sz="3000" dirty="0"/>
          </a:p>
        </p:txBody>
      </p:sp>
      <p:sp>
        <p:nvSpPr>
          <p:cNvPr id="4" name="Text 2"/>
          <p:cNvSpPr txBox="1"/>
          <p:nvPr/>
        </p:nvSpPr>
        <p:spPr>
          <a:xfrm>
            <a:off x="548640" y="1463040"/>
            <a:ext cx="6400800" cy="457200"/>
          </a:xfrm>
          <a:prstGeom prst="rect">
            <a:avLst/>
          </a:prstGeom>
          <a:noFill/>
          <a:ln/>
        </p:spPr>
        <p:txBody>
          <a:bodyPr wrap="square" lIns="0" tIns="0" rIns="0" bIns="0" rtlCol="0" anchor="t"/>
          <a:lstStyle/>
          <a:p>
            <a:pPr marL="228600" indent="-228600" algn="l">
              <a:lnSpc>
                <a:spcPct val="105000"/>
              </a:lnSpc>
              <a:spcAft>
                <a:spcPts val="800"/>
              </a:spcAft>
              <a:buSzPct val="100000"/>
              <a:buChar char="•"/>
            </a:pPr>
            <a:r>
              <a:rPr lang="en-US" sz="1800" dirty="0">
                <a:solidFill>
                  <a:srgbClr val="1E293B"/>
                </a:solidFill>
                <a:latin typeface="Calibri" pitchFamily="34" charset="0"/>
                <a:ea typeface="Calibri" pitchFamily="34" charset="-122"/>
                <a:cs typeface="Calibri" pitchFamily="34" charset="-120"/>
              </a:rPr>
              <a:t>Get the density of </a:t>
            </a:r>
            <a:r>
              <a:rPr lang="en-US" sz="1800" b="1" dirty="0">
                <a:solidFill>
                  <a:srgbClr val="A6192E"/>
                </a:solidFill>
                <a:latin typeface="Calibri" pitchFamily="34" charset="0"/>
                <a:ea typeface="Calibri" pitchFamily="34" charset="-122"/>
                <a:cs typeface="Calibri" pitchFamily="34" charset="-120"/>
              </a:rPr>
              <a:t>one</a:t>
            </a:r>
            <a:r>
              <a:rPr lang="en-US" sz="1800" dirty="0">
                <a:solidFill>
                  <a:srgbClr val="1E293B"/>
                </a:solidFill>
                <a:latin typeface="Calibri" pitchFamily="34" charset="0"/>
                <a:ea typeface="Calibri" pitchFamily="34" charset="-122"/>
                <a:cs typeface="Calibri" pitchFamily="34" charset="-120"/>
              </a:rPr>
              <a:t> variable by integrating out the other:</a:t>
            </a:r>
            <a:endParaRPr lang="en-US" sz="1800" dirty="0"/>
          </a:p>
        </p:txBody>
      </p:sp>
      <p:pic>
        <p:nvPicPr>
          <p:cNvPr id="5" name="Image 0" descr="marg_x"/>
          <p:cNvPicPr>
            <a:picLocks noChangeAspect="1"/>
          </p:cNvPicPr>
          <p:nvPr/>
        </p:nvPicPr>
        <p:blipFill>
          <a:blip r:embed="rId3"/>
          <a:stretch>
            <a:fillRect/>
          </a:stretch>
        </p:blipFill>
        <p:spPr>
          <a:xfrm>
            <a:off x="822960" y="2057400"/>
            <a:ext cx="2494483" cy="545668"/>
          </a:xfrm>
          <a:prstGeom prst="rect">
            <a:avLst/>
          </a:prstGeom>
        </p:spPr>
      </p:pic>
      <p:pic>
        <p:nvPicPr>
          <p:cNvPr id="6" name="Image 1" descr="marg_y"/>
          <p:cNvPicPr>
            <a:picLocks noChangeAspect="1"/>
          </p:cNvPicPr>
          <p:nvPr/>
        </p:nvPicPr>
        <p:blipFill>
          <a:blip r:embed="rId4"/>
          <a:stretch>
            <a:fillRect/>
          </a:stretch>
        </p:blipFill>
        <p:spPr>
          <a:xfrm>
            <a:off x="822960" y="3063240"/>
            <a:ext cx="2481910" cy="545668"/>
          </a:xfrm>
          <a:prstGeom prst="rect">
            <a:avLst/>
          </a:prstGeom>
        </p:spPr>
      </p:pic>
      <p:sp>
        <p:nvSpPr>
          <p:cNvPr id="7" name="Shape 3"/>
          <p:cNvSpPr/>
          <p:nvPr/>
        </p:nvSpPr>
        <p:spPr>
          <a:xfrm>
            <a:off x="548640" y="4206240"/>
            <a:ext cx="6400800" cy="1920240"/>
          </a:xfrm>
          <a:prstGeom prst="roundRect">
            <a:avLst>
              <a:gd name="adj" fmla="val 3810"/>
            </a:avLst>
          </a:prstGeom>
          <a:solidFill>
            <a:srgbClr val="EDF5F0"/>
          </a:solidFill>
          <a:ln w="12700">
            <a:solidFill>
              <a:srgbClr val="EDF5F0"/>
            </a:solidFill>
            <a:prstDash val="solid"/>
          </a:ln>
        </p:spPr>
        <p:txBody>
          <a:bodyPr/>
          <a:lstStyle/>
          <a:p>
            <a:endParaRPr lang="en-US"/>
          </a:p>
        </p:txBody>
      </p:sp>
      <p:sp>
        <p:nvSpPr>
          <p:cNvPr id="8" name="Text 4"/>
          <p:cNvSpPr txBox="1"/>
          <p:nvPr/>
        </p:nvSpPr>
        <p:spPr>
          <a:xfrm>
            <a:off x="777240" y="4334256"/>
            <a:ext cx="5943600" cy="274320"/>
          </a:xfrm>
          <a:prstGeom prst="rect">
            <a:avLst/>
          </a:prstGeom>
          <a:noFill/>
          <a:ln/>
        </p:spPr>
        <p:txBody>
          <a:bodyPr wrap="square" lIns="0" tIns="0" rIns="0" bIns="0" rtlCol="0" anchor="ctr"/>
          <a:lstStyle/>
          <a:p>
            <a:pPr marL="0" indent="0">
              <a:buNone/>
            </a:pPr>
            <a:r>
              <a:rPr lang="en-US" sz="1200" b="1" kern="0" spc="150" dirty="0">
                <a:solidFill>
                  <a:srgbClr val="2F6B4F"/>
                </a:solidFill>
                <a:latin typeface="Calibri" pitchFamily="34" charset="0"/>
                <a:ea typeface="Calibri" pitchFamily="34" charset="-122"/>
                <a:cs typeface="Calibri" pitchFamily="34" charset="-120"/>
              </a:rPr>
              <a:t>HOW DO WE GET THE DISTRIBUTION FUNCTIONS?</a:t>
            </a:r>
            <a:endParaRPr lang="en-US" sz="1200" dirty="0"/>
          </a:p>
        </p:txBody>
      </p:sp>
      <p:sp>
        <p:nvSpPr>
          <p:cNvPr id="9" name="Text 5"/>
          <p:cNvSpPr txBox="1"/>
          <p:nvPr/>
        </p:nvSpPr>
        <p:spPr>
          <a:xfrm>
            <a:off x="777240" y="4681728"/>
            <a:ext cx="5943600" cy="411480"/>
          </a:xfrm>
          <a:prstGeom prst="rect">
            <a:avLst/>
          </a:prstGeom>
          <a:noFill/>
          <a:ln/>
        </p:spPr>
        <p:txBody>
          <a:bodyPr wrap="square" lIns="0" tIns="0" rIns="0" bIns="0" rtlCol="0" anchor="t"/>
          <a:lstStyle/>
          <a:p>
            <a:pPr marL="0" indent="0" algn="l">
              <a:lnSpc>
                <a:spcPct val="105000"/>
              </a:lnSpc>
              <a:spcAft>
                <a:spcPts val="800"/>
              </a:spcAft>
              <a:buNone/>
            </a:pPr>
            <a:r>
              <a:rPr lang="en-US" sz="1600" dirty="0">
                <a:solidFill>
                  <a:srgbClr val="1E293B"/>
                </a:solidFill>
                <a:latin typeface="Calibri" pitchFamily="34" charset="0"/>
                <a:ea typeface="Calibri" pitchFamily="34" charset="-122"/>
                <a:cs typeface="Calibri" pitchFamily="34" charset="-120"/>
              </a:rPr>
              <a:t>Integrate the marginal density, or let the other variable go to infinity:</a:t>
            </a:r>
            <a:endParaRPr lang="en-US" sz="1600" dirty="0"/>
          </a:p>
        </p:txBody>
      </p:sp>
      <p:pic>
        <p:nvPicPr>
          <p:cNvPr id="10" name="Image 2" descr="marg_cdf"/>
          <p:cNvPicPr>
            <a:picLocks noChangeAspect="1"/>
          </p:cNvPicPr>
          <p:nvPr/>
        </p:nvPicPr>
        <p:blipFill>
          <a:blip r:embed="rId5"/>
          <a:stretch>
            <a:fillRect/>
          </a:stretch>
        </p:blipFill>
        <p:spPr>
          <a:xfrm>
            <a:off x="777240" y="5184648"/>
            <a:ext cx="3319272" cy="496062"/>
          </a:xfrm>
          <a:prstGeom prst="rect">
            <a:avLst/>
          </a:prstGeom>
        </p:spPr>
      </p:pic>
      <p:pic>
        <p:nvPicPr>
          <p:cNvPr id="11" name="Image 3" descr="Joint density with marginal densities on the sides"/>
          <p:cNvPicPr>
            <a:picLocks noChangeAspect="1"/>
          </p:cNvPicPr>
          <p:nvPr/>
        </p:nvPicPr>
        <p:blipFill>
          <a:blip r:embed="rId6"/>
          <a:stretch>
            <a:fillRect/>
          </a:stretch>
        </p:blipFill>
        <p:spPr>
          <a:xfrm>
            <a:off x="7223760" y="1821669"/>
            <a:ext cx="4389120" cy="3900462"/>
          </a:xfrm>
          <a:prstGeom prst="rect">
            <a:avLst/>
          </a:prstGeom>
        </p:spPr>
      </p:pic>
      <p:sp>
        <p:nvSpPr>
          <p:cNvPr id="12" name="Text 6"/>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32 / 62</a:t>
            </a:r>
            <a:endParaRPr lang="en-US" sz="1100" dirty="0"/>
          </a:p>
        </p:txBody>
      </p:sp>
      <p:sp>
        <p:nvSpPr>
          <p:cNvPr id="13" name="Text 7"/>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04   JOINT &amp; CONDITIONAL DISTRIBUTIONS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Conditional Density and Bayes' Rule</a:t>
            </a:r>
            <a:endParaRPr lang="en-US" sz="3000" dirty="0"/>
          </a:p>
        </p:txBody>
      </p:sp>
      <p:sp>
        <p:nvSpPr>
          <p:cNvPr id="4" name="Shape 2"/>
          <p:cNvSpPr/>
          <p:nvPr/>
        </p:nvSpPr>
        <p:spPr>
          <a:xfrm>
            <a:off x="548640" y="1417320"/>
            <a:ext cx="11094415" cy="1828800"/>
          </a:xfrm>
          <a:prstGeom prst="roundRect">
            <a:avLst>
              <a:gd name="adj" fmla="val 4000"/>
            </a:avLst>
          </a:prstGeom>
          <a:solidFill>
            <a:srgbClr val="EEF2F8"/>
          </a:solidFill>
          <a:ln w="12700">
            <a:solidFill>
              <a:srgbClr val="EEF2F8"/>
            </a:solidFill>
            <a:prstDash val="solid"/>
          </a:ln>
        </p:spPr>
        <p:txBody>
          <a:bodyPr/>
          <a:lstStyle/>
          <a:p>
            <a:endParaRPr lang="en-US"/>
          </a:p>
        </p:txBody>
      </p:sp>
      <p:sp>
        <p:nvSpPr>
          <p:cNvPr id="5" name="Text 3"/>
          <p:cNvSpPr txBox="1"/>
          <p:nvPr/>
        </p:nvSpPr>
        <p:spPr>
          <a:xfrm>
            <a:off x="777240" y="1545336"/>
            <a:ext cx="10637215"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CONDITIONAL DENSITY</a:t>
            </a:r>
            <a:endParaRPr lang="en-US" sz="1200" dirty="0"/>
          </a:p>
        </p:txBody>
      </p:sp>
      <p:sp>
        <p:nvSpPr>
          <p:cNvPr id="6" name="Text 4"/>
          <p:cNvSpPr txBox="1"/>
          <p:nvPr/>
        </p:nvSpPr>
        <p:spPr>
          <a:xfrm>
            <a:off x="777240" y="1892808"/>
            <a:ext cx="4754880" cy="822960"/>
          </a:xfrm>
          <a:prstGeom prst="rect">
            <a:avLst/>
          </a:prstGeom>
          <a:noFill/>
          <a:ln/>
        </p:spPr>
        <p:txBody>
          <a:bodyPr wrap="square" lIns="0" tIns="0" rIns="0" bIns="0" rtlCol="0" anchor="t"/>
          <a:lstStyle/>
          <a:p>
            <a:pPr marL="0" indent="0" algn="l">
              <a:lnSpc>
                <a:spcPct val="105000"/>
              </a:lnSpc>
              <a:spcAft>
                <a:spcPts val="800"/>
              </a:spcAft>
              <a:buNone/>
            </a:pPr>
            <a:r>
              <a:rPr lang="en-US" sz="1700" dirty="0">
                <a:solidFill>
                  <a:srgbClr val="1E293B"/>
                </a:solidFill>
                <a:latin typeface="Calibri" pitchFamily="34" charset="0"/>
                <a:ea typeface="Calibri" pitchFamily="34" charset="-122"/>
                <a:cs typeface="Calibri" pitchFamily="34" charset="-120"/>
              </a:rPr>
              <a:t>Density of X once we have </a:t>
            </a:r>
            <a:r>
              <a:rPr lang="en-US" sz="1700" b="1" dirty="0">
                <a:solidFill>
                  <a:srgbClr val="A6192E"/>
                </a:solidFill>
                <a:latin typeface="Calibri" pitchFamily="34" charset="0"/>
                <a:ea typeface="Calibri" pitchFamily="34" charset="-122"/>
                <a:cs typeface="Calibri" pitchFamily="34" charset="-120"/>
              </a:rPr>
              <a:t>observed</a:t>
            </a:r>
            <a:r>
              <a:rPr lang="en-US" sz="1700" dirty="0">
                <a:solidFill>
                  <a:srgbClr val="1E293B"/>
                </a:solidFill>
                <a:latin typeface="Calibri" pitchFamily="34" charset="0"/>
                <a:ea typeface="Calibri" pitchFamily="34" charset="-122"/>
                <a:cs typeface="Calibri" pitchFamily="34" charset="-120"/>
              </a:rPr>
              <a:t> Y = y:</a:t>
            </a:r>
            <a:endParaRPr lang="en-US" sz="1700" dirty="0"/>
          </a:p>
        </p:txBody>
      </p:sp>
      <p:pic>
        <p:nvPicPr>
          <p:cNvPr id="7" name="Image 0" descr="cond"/>
          <p:cNvPicPr>
            <a:picLocks noChangeAspect="1"/>
          </p:cNvPicPr>
          <p:nvPr/>
        </p:nvPicPr>
        <p:blipFill>
          <a:blip r:embed="rId3"/>
          <a:stretch>
            <a:fillRect/>
          </a:stretch>
        </p:blipFill>
        <p:spPr>
          <a:xfrm>
            <a:off x="5715000" y="1847088"/>
            <a:ext cx="3714064" cy="535610"/>
          </a:xfrm>
          <a:prstGeom prst="rect">
            <a:avLst/>
          </a:prstGeom>
        </p:spPr>
      </p:pic>
      <p:sp>
        <p:nvSpPr>
          <p:cNvPr id="8" name="Shape 5"/>
          <p:cNvSpPr/>
          <p:nvPr/>
        </p:nvSpPr>
        <p:spPr>
          <a:xfrm>
            <a:off x="548640" y="3474720"/>
            <a:ext cx="11094415" cy="2651760"/>
          </a:xfrm>
          <a:prstGeom prst="roundRect">
            <a:avLst>
              <a:gd name="adj" fmla="val 2759"/>
            </a:avLst>
          </a:prstGeom>
          <a:solidFill>
            <a:srgbClr val="FBEEF0"/>
          </a:solidFill>
          <a:ln w="12700">
            <a:solidFill>
              <a:srgbClr val="FBEEF0"/>
            </a:solidFill>
            <a:prstDash val="solid"/>
          </a:ln>
        </p:spPr>
        <p:txBody>
          <a:bodyPr/>
          <a:lstStyle/>
          <a:p>
            <a:endParaRPr lang="en-US"/>
          </a:p>
        </p:txBody>
      </p:sp>
      <p:sp>
        <p:nvSpPr>
          <p:cNvPr id="9" name="Text 6"/>
          <p:cNvSpPr txBox="1"/>
          <p:nvPr/>
        </p:nvSpPr>
        <p:spPr>
          <a:xfrm>
            <a:off x="777240" y="3602736"/>
            <a:ext cx="10637215"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BAYES' RULE</a:t>
            </a:r>
            <a:endParaRPr lang="en-US" sz="1200" dirty="0"/>
          </a:p>
        </p:txBody>
      </p:sp>
      <p:pic>
        <p:nvPicPr>
          <p:cNvPr id="10" name="Image 1" descr="bayes"/>
          <p:cNvPicPr>
            <a:picLocks noChangeAspect="1"/>
          </p:cNvPicPr>
          <p:nvPr/>
        </p:nvPicPr>
        <p:blipFill>
          <a:blip r:embed="rId4"/>
          <a:stretch>
            <a:fillRect/>
          </a:stretch>
        </p:blipFill>
        <p:spPr>
          <a:xfrm>
            <a:off x="4148938" y="4041648"/>
            <a:ext cx="3893820" cy="640080"/>
          </a:xfrm>
          <a:prstGeom prst="rect">
            <a:avLst/>
          </a:prstGeom>
        </p:spPr>
      </p:pic>
      <p:sp>
        <p:nvSpPr>
          <p:cNvPr id="11" name="Text 7"/>
          <p:cNvSpPr txBox="1"/>
          <p:nvPr/>
        </p:nvSpPr>
        <p:spPr>
          <a:xfrm>
            <a:off x="777240" y="5458968"/>
            <a:ext cx="10637215" cy="457200"/>
          </a:xfrm>
          <a:prstGeom prst="rect">
            <a:avLst/>
          </a:prstGeom>
          <a:noFill/>
          <a:ln/>
        </p:spPr>
        <p:txBody>
          <a:bodyPr wrap="square" lIns="0" tIns="0" rIns="0" bIns="0" rtlCol="0" anchor="t"/>
          <a:lstStyle/>
          <a:p>
            <a:pPr marL="0" indent="0" algn="ctr">
              <a:lnSpc>
                <a:spcPct val="105000"/>
              </a:lnSpc>
              <a:spcAft>
                <a:spcPts val="800"/>
              </a:spcAft>
              <a:buNone/>
            </a:pPr>
            <a:r>
              <a:rPr lang="en-US" sz="1600" dirty="0">
                <a:solidFill>
                  <a:srgbClr val="1E293B"/>
                </a:solidFill>
                <a:latin typeface="Calibri" pitchFamily="34" charset="0"/>
                <a:ea typeface="Calibri" pitchFamily="34" charset="-122"/>
                <a:cs typeface="Calibri" pitchFamily="34" charset="-120"/>
              </a:rPr>
              <a:t>Prior f</a:t>
            </a:r>
            <a:r>
              <a:rPr lang="en-US" sz="1600" baseline="-40000" dirty="0">
                <a:solidFill>
                  <a:srgbClr val="1E293B"/>
                </a:solidFill>
                <a:latin typeface="Calibri" pitchFamily="34" charset="0"/>
                <a:ea typeface="Calibri" pitchFamily="34" charset="-122"/>
                <a:cs typeface="Calibri" pitchFamily="34" charset="-120"/>
              </a:rPr>
              <a:t>X</a:t>
            </a:r>
            <a:r>
              <a:rPr lang="en-US" sz="1600" dirty="0">
                <a:solidFill>
                  <a:srgbClr val="1E293B"/>
                </a:solidFill>
                <a:latin typeface="Calibri" pitchFamily="34" charset="0"/>
                <a:ea typeface="Calibri" pitchFamily="34" charset="-122"/>
                <a:cs typeface="Calibri" pitchFamily="34" charset="-120"/>
              </a:rPr>
              <a:t>(x)  ×  likelihood f</a:t>
            </a:r>
            <a:r>
              <a:rPr lang="en-US" sz="1600" baseline="-40000" dirty="0">
                <a:solidFill>
                  <a:srgbClr val="1E293B"/>
                </a:solidFill>
                <a:latin typeface="Calibri" pitchFamily="34" charset="0"/>
                <a:ea typeface="Calibri" pitchFamily="34" charset="-122"/>
                <a:cs typeface="Calibri" pitchFamily="34" charset="-120"/>
              </a:rPr>
              <a:t>Y|X</a:t>
            </a:r>
            <a:r>
              <a:rPr lang="en-US" sz="1600" dirty="0">
                <a:solidFill>
                  <a:srgbClr val="1E293B"/>
                </a:solidFill>
                <a:latin typeface="Calibri" pitchFamily="34" charset="0"/>
                <a:ea typeface="Calibri" pitchFamily="34" charset="-122"/>
                <a:cs typeface="Calibri" pitchFamily="34" charset="-120"/>
              </a:rPr>
              <a:t>(y|x)  →  posterior f</a:t>
            </a:r>
            <a:r>
              <a:rPr lang="en-US" sz="1600" baseline="-40000" dirty="0">
                <a:solidFill>
                  <a:srgbClr val="1E293B"/>
                </a:solidFill>
                <a:latin typeface="Calibri" pitchFamily="34" charset="0"/>
                <a:ea typeface="Calibri" pitchFamily="34" charset="-122"/>
                <a:cs typeface="Calibri" pitchFamily="34" charset="-120"/>
              </a:rPr>
              <a:t>X|Y</a:t>
            </a:r>
            <a:r>
              <a:rPr lang="en-US" sz="1600" dirty="0">
                <a:solidFill>
                  <a:srgbClr val="1E293B"/>
                </a:solidFill>
                <a:latin typeface="Calibri" pitchFamily="34" charset="0"/>
                <a:ea typeface="Calibri" pitchFamily="34" charset="-122"/>
                <a:cs typeface="Calibri" pitchFamily="34" charset="-120"/>
              </a:rPr>
              <a:t>(x|y)</a:t>
            </a:r>
            <a:endParaRPr lang="en-US" sz="1600" dirty="0"/>
          </a:p>
        </p:txBody>
      </p:sp>
      <p:sp>
        <p:nvSpPr>
          <p:cNvPr id="12" name="Text 8"/>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33 / 62</a:t>
            </a:r>
            <a:endParaRPr lang="en-US" sz="1100" dirty="0"/>
          </a:p>
        </p:txBody>
      </p:sp>
      <p:sp>
        <p:nvSpPr>
          <p:cNvPr id="13" name="Text 9"/>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04   JOINT &amp; CONDITIONAL DISTRIBUTIONS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Examples of Conditioning</a:t>
            </a:r>
            <a:endParaRPr lang="en-US" sz="3000" dirty="0"/>
          </a:p>
        </p:txBody>
      </p:sp>
      <p:sp>
        <p:nvSpPr>
          <p:cNvPr id="4" name="Shape 2"/>
          <p:cNvSpPr/>
          <p:nvPr/>
        </p:nvSpPr>
        <p:spPr>
          <a:xfrm>
            <a:off x="548640" y="1417320"/>
            <a:ext cx="5760720" cy="2148840"/>
          </a:xfrm>
          <a:prstGeom prst="roundRect">
            <a:avLst>
              <a:gd name="adj" fmla="val 3404"/>
            </a:avLst>
          </a:prstGeom>
          <a:solidFill>
            <a:srgbClr val="EDF5F0"/>
          </a:solidFill>
          <a:ln w="12700">
            <a:solidFill>
              <a:srgbClr val="EDF5F0"/>
            </a:solidFill>
            <a:prstDash val="solid"/>
          </a:ln>
        </p:spPr>
        <p:txBody>
          <a:bodyPr/>
          <a:lstStyle/>
          <a:p>
            <a:endParaRPr lang="en-US"/>
          </a:p>
        </p:txBody>
      </p:sp>
      <p:sp>
        <p:nvSpPr>
          <p:cNvPr id="5" name="Text 3"/>
          <p:cNvSpPr txBox="1"/>
          <p:nvPr/>
        </p:nvSpPr>
        <p:spPr>
          <a:xfrm>
            <a:off x="777240" y="1545336"/>
            <a:ext cx="5303520" cy="274320"/>
          </a:xfrm>
          <a:prstGeom prst="rect">
            <a:avLst/>
          </a:prstGeom>
          <a:noFill/>
          <a:ln/>
        </p:spPr>
        <p:txBody>
          <a:bodyPr wrap="square" lIns="0" tIns="0" rIns="0" bIns="0" rtlCol="0" anchor="ctr"/>
          <a:lstStyle/>
          <a:p>
            <a:pPr marL="0" indent="0">
              <a:buNone/>
            </a:pPr>
            <a:r>
              <a:rPr lang="en-US" sz="1200" b="1" kern="0" spc="150" dirty="0">
                <a:solidFill>
                  <a:srgbClr val="2F6B4F"/>
                </a:solidFill>
                <a:latin typeface="Calibri" pitchFamily="34" charset="0"/>
                <a:ea typeface="Calibri" pitchFamily="34" charset="-122"/>
                <a:cs typeface="Calibri" pitchFamily="34" charset="-120"/>
              </a:rPr>
              <a:t>EXAMPLE I: ROLLING A FAIR DIE</a:t>
            </a:r>
            <a:endParaRPr lang="en-US" sz="1200" dirty="0"/>
          </a:p>
        </p:txBody>
      </p:sp>
      <p:sp>
        <p:nvSpPr>
          <p:cNvPr id="6" name="Text 4"/>
          <p:cNvSpPr txBox="1"/>
          <p:nvPr/>
        </p:nvSpPr>
        <p:spPr>
          <a:xfrm>
            <a:off x="777240" y="1892808"/>
            <a:ext cx="5303520" cy="731520"/>
          </a:xfrm>
          <a:prstGeom prst="rect">
            <a:avLst/>
          </a:prstGeom>
          <a:noFill/>
          <a:ln/>
        </p:spPr>
        <p:txBody>
          <a:bodyPr wrap="square" lIns="0" tIns="0" rIns="0" bIns="0" rtlCol="0" anchor="t"/>
          <a:lstStyle/>
          <a:p>
            <a:pPr marL="228600" indent="-228600" algn="l">
              <a:lnSpc>
                <a:spcPct val="105000"/>
              </a:lnSpc>
              <a:spcAft>
                <a:spcPts val="200"/>
              </a:spcAft>
              <a:buSzPct val="100000"/>
              <a:buChar char="•"/>
            </a:pPr>
            <a:r>
              <a:rPr lang="en-US" sz="1600" dirty="0">
                <a:solidFill>
                  <a:srgbClr val="1E293B"/>
                </a:solidFill>
                <a:latin typeface="Calibri" pitchFamily="34" charset="0"/>
                <a:ea typeface="Calibri" pitchFamily="34" charset="-122"/>
                <a:cs typeface="Calibri" pitchFamily="34" charset="-120"/>
              </a:rPr>
              <a:t>X: the outcome is </a:t>
            </a:r>
            <a:r>
              <a:rPr lang="en-US" sz="1600" b="1" dirty="0">
                <a:solidFill>
                  <a:srgbClr val="A6192E"/>
                </a:solidFill>
                <a:latin typeface="Calibri" pitchFamily="34" charset="0"/>
                <a:ea typeface="Calibri" pitchFamily="34" charset="-122"/>
                <a:cs typeface="Calibri" pitchFamily="34" charset="-120"/>
              </a:rPr>
              <a:t>even</a:t>
            </a:r>
            <a:r>
              <a:rPr lang="en-US" sz="1600" dirty="0">
                <a:solidFill>
                  <a:srgbClr val="1E293B"/>
                </a:solidFill>
                <a:latin typeface="Calibri" pitchFamily="34" charset="0"/>
                <a:ea typeface="Calibri" pitchFamily="34" charset="-122"/>
                <a:cs typeface="Calibri" pitchFamily="34" charset="-120"/>
              </a:rPr>
              <a:t> {2, 4, 6}</a:t>
            </a:r>
            <a:endParaRPr lang="en-US" sz="1600" dirty="0"/>
          </a:p>
          <a:p>
            <a:pPr marL="228600" indent="-228600" algn="l">
              <a:lnSpc>
                <a:spcPct val="105000"/>
              </a:lnSpc>
              <a:spcAft>
                <a:spcPts val="200"/>
              </a:spcAft>
              <a:buSzPct val="100000"/>
              <a:buChar char="•"/>
            </a:pPr>
            <a:r>
              <a:rPr lang="en-US" sz="1600" dirty="0">
                <a:solidFill>
                  <a:srgbClr val="1E293B"/>
                </a:solidFill>
                <a:latin typeface="Calibri" pitchFamily="34" charset="0"/>
                <a:ea typeface="Calibri" pitchFamily="34" charset="-122"/>
                <a:cs typeface="Calibri" pitchFamily="34" charset="-120"/>
              </a:rPr>
              <a:t>Y: the outcome is </a:t>
            </a:r>
            <a:r>
              <a:rPr lang="en-US" sz="1600" b="1" dirty="0">
                <a:solidFill>
                  <a:srgbClr val="A6192E"/>
                </a:solidFill>
                <a:latin typeface="Calibri" pitchFamily="34" charset="0"/>
                <a:ea typeface="Calibri" pitchFamily="34" charset="-122"/>
                <a:cs typeface="Calibri" pitchFamily="34" charset="-120"/>
              </a:rPr>
              <a:t>prime</a:t>
            </a:r>
            <a:r>
              <a:rPr lang="en-US" sz="1600" dirty="0">
                <a:solidFill>
                  <a:srgbClr val="1E293B"/>
                </a:solidFill>
                <a:latin typeface="Calibri" pitchFamily="34" charset="0"/>
                <a:ea typeface="Calibri" pitchFamily="34" charset="-122"/>
                <a:cs typeface="Calibri" pitchFamily="34" charset="-120"/>
              </a:rPr>
              <a:t> {2, 3, 5}</a:t>
            </a:r>
            <a:endParaRPr lang="en-US" sz="1600" dirty="0"/>
          </a:p>
        </p:txBody>
      </p:sp>
      <p:pic>
        <p:nvPicPr>
          <p:cNvPr id="7" name="Image 0" descr="die_cond"/>
          <p:cNvPicPr>
            <a:picLocks noChangeAspect="1"/>
          </p:cNvPicPr>
          <p:nvPr/>
        </p:nvPicPr>
        <p:blipFill>
          <a:blip r:embed="rId3"/>
          <a:stretch>
            <a:fillRect/>
          </a:stretch>
        </p:blipFill>
        <p:spPr>
          <a:xfrm>
            <a:off x="777240" y="2715768"/>
            <a:ext cx="3746525" cy="438226"/>
          </a:xfrm>
          <a:prstGeom prst="rect">
            <a:avLst/>
          </a:prstGeom>
        </p:spPr>
      </p:pic>
      <p:sp>
        <p:nvSpPr>
          <p:cNvPr id="8" name="Shape 5"/>
          <p:cNvSpPr/>
          <p:nvPr/>
        </p:nvSpPr>
        <p:spPr>
          <a:xfrm>
            <a:off x="548640" y="3749040"/>
            <a:ext cx="5760720" cy="2377440"/>
          </a:xfrm>
          <a:prstGeom prst="roundRect">
            <a:avLst>
              <a:gd name="adj" fmla="val 3077"/>
            </a:avLst>
          </a:prstGeom>
          <a:solidFill>
            <a:srgbClr val="EDF5F0"/>
          </a:solidFill>
          <a:ln w="12700">
            <a:solidFill>
              <a:srgbClr val="EDF5F0"/>
            </a:solidFill>
            <a:prstDash val="solid"/>
          </a:ln>
        </p:spPr>
        <p:txBody>
          <a:bodyPr/>
          <a:lstStyle/>
          <a:p>
            <a:endParaRPr lang="en-US"/>
          </a:p>
        </p:txBody>
      </p:sp>
      <p:sp>
        <p:nvSpPr>
          <p:cNvPr id="9" name="Text 6"/>
          <p:cNvSpPr txBox="1"/>
          <p:nvPr/>
        </p:nvSpPr>
        <p:spPr>
          <a:xfrm>
            <a:off x="777240" y="3877056"/>
            <a:ext cx="5303520" cy="274320"/>
          </a:xfrm>
          <a:prstGeom prst="rect">
            <a:avLst/>
          </a:prstGeom>
          <a:noFill/>
          <a:ln/>
        </p:spPr>
        <p:txBody>
          <a:bodyPr wrap="square" lIns="0" tIns="0" rIns="0" bIns="0" rtlCol="0" anchor="ctr"/>
          <a:lstStyle/>
          <a:p>
            <a:pPr marL="0" indent="0">
              <a:buNone/>
            </a:pPr>
            <a:r>
              <a:rPr lang="en-US" sz="1200" b="1" kern="0" spc="150" dirty="0">
                <a:solidFill>
                  <a:srgbClr val="2F6B4F"/>
                </a:solidFill>
                <a:latin typeface="Calibri" pitchFamily="34" charset="0"/>
                <a:ea typeface="Calibri" pitchFamily="34" charset="-122"/>
                <a:cs typeface="Calibri" pitchFamily="34" charset="-120"/>
              </a:rPr>
              <a:t>EXAMPLE II: JOINTLY GAUSSIAN X, Y</a:t>
            </a:r>
            <a:endParaRPr lang="en-US" sz="1200" dirty="0"/>
          </a:p>
        </p:txBody>
      </p:sp>
      <p:sp>
        <p:nvSpPr>
          <p:cNvPr id="10" name="Text 7"/>
          <p:cNvSpPr txBox="1"/>
          <p:nvPr/>
        </p:nvSpPr>
        <p:spPr>
          <a:xfrm>
            <a:off x="777240" y="4224528"/>
            <a:ext cx="5303520" cy="685800"/>
          </a:xfrm>
          <a:prstGeom prst="rect">
            <a:avLst/>
          </a:prstGeom>
          <a:noFill/>
          <a:ln/>
        </p:spPr>
        <p:txBody>
          <a:bodyPr wrap="square" lIns="0" tIns="0" rIns="0" bIns="0" rtlCol="0" anchor="t"/>
          <a:lstStyle/>
          <a:p>
            <a:pPr marL="0" indent="0" algn="l">
              <a:lnSpc>
                <a:spcPct val="105000"/>
              </a:lnSpc>
              <a:spcAft>
                <a:spcPts val="800"/>
              </a:spcAft>
              <a:buNone/>
            </a:pPr>
            <a:r>
              <a:rPr lang="en-US" sz="1600" dirty="0">
                <a:solidFill>
                  <a:srgbClr val="1E293B"/>
                </a:solidFill>
                <a:latin typeface="Calibri" pitchFamily="34" charset="0"/>
                <a:ea typeface="Calibri" pitchFamily="34" charset="-122"/>
                <a:cs typeface="Calibri" pitchFamily="34" charset="-120"/>
              </a:rPr>
              <a:t>Given Y = y, X is still Gaussian, with a shifted mean and a smaller variance:</a:t>
            </a:r>
            <a:endParaRPr lang="en-US" sz="1600" dirty="0"/>
          </a:p>
        </p:txBody>
      </p:sp>
      <p:pic>
        <p:nvPicPr>
          <p:cNvPr id="11" name="Image 1" descr="gauss_cond2"/>
          <p:cNvPicPr>
            <a:picLocks noChangeAspect="1"/>
          </p:cNvPicPr>
          <p:nvPr/>
        </p:nvPicPr>
        <p:blipFill>
          <a:blip r:embed="rId4"/>
          <a:stretch>
            <a:fillRect/>
          </a:stretch>
        </p:blipFill>
        <p:spPr>
          <a:xfrm>
            <a:off x="777240" y="5001768"/>
            <a:ext cx="3929634" cy="444398"/>
          </a:xfrm>
          <a:prstGeom prst="rect">
            <a:avLst/>
          </a:prstGeom>
        </p:spPr>
      </p:pic>
      <p:pic>
        <p:nvPicPr>
          <p:cNvPr id="12" name="Image 2" descr="Slice of a joint Gaussian and the resulting conditional density"/>
          <p:cNvPicPr>
            <a:picLocks noChangeAspect="1"/>
          </p:cNvPicPr>
          <p:nvPr/>
        </p:nvPicPr>
        <p:blipFill>
          <a:blip r:embed="rId5"/>
          <a:stretch>
            <a:fillRect/>
          </a:stretch>
        </p:blipFill>
        <p:spPr>
          <a:xfrm>
            <a:off x="6583680" y="2816665"/>
            <a:ext cx="5029200" cy="1910471"/>
          </a:xfrm>
          <a:prstGeom prst="rect">
            <a:avLst/>
          </a:prstGeom>
        </p:spPr>
      </p:pic>
      <p:sp>
        <p:nvSpPr>
          <p:cNvPr id="14" name="Text 8"/>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34 / 62</a:t>
            </a:r>
            <a:endParaRPr lang="en-US" sz="1100" dirty="0"/>
          </a:p>
        </p:txBody>
      </p:sp>
      <p:sp>
        <p:nvSpPr>
          <p:cNvPr id="15" name="Text 9"/>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04   JOINT &amp; CONDITIONAL DISTRIBUTIONS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Conditional Distribution Function</a:t>
            </a:r>
            <a:endParaRPr lang="en-US" sz="3000" dirty="0"/>
          </a:p>
        </p:txBody>
      </p:sp>
      <p:sp>
        <p:nvSpPr>
          <p:cNvPr id="4" name="Shape 2"/>
          <p:cNvSpPr/>
          <p:nvPr/>
        </p:nvSpPr>
        <p:spPr>
          <a:xfrm>
            <a:off x="548640" y="1417320"/>
            <a:ext cx="11094415" cy="2103120"/>
          </a:xfrm>
          <a:prstGeom prst="roundRect">
            <a:avLst>
              <a:gd name="adj" fmla="val 3478"/>
            </a:avLst>
          </a:prstGeom>
          <a:solidFill>
            <a:srgbClr val="EEF2F8"/>
          </a:solidFill>
          <a:ln w="12700">
            <a:solidFill>
              <a:srgbClr val="EEF2F8"/>
            </a:solidFill>
            <a:prstDash val="solid"/>
          </a:ln>
        </p:spPr>
        <p:txBody>
          <a:bodyPr/>
          <a:lstStyle/>
          <a:p>
            <a:endParaRPr lang="en-US"/>
          </a:p>
        </p:txBody>
      </p:sp>
      <p:sp>
        <p:nvSpPr>
          <p:cNvPr id="5" name="Text 3"/>
          <p:cNvSpPr txBox="1"/>
          <p:nvPr/>
        </p:nvSpPr>
        <p:spPr>
          <a:xfrm>
            <a:off x="777240" y="1545336"/>
            <a:ext cx="10637215"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DEFINITION</a:t>
            </a:r>
            <a:endParaRPr lang="en-US" sz="1200" dirty="0"/>
          </a:p>
        </p:txBody>
      </p:sp>
      <p:pic>
        <p:nvPicPr>
          <p:cNvPr id="6" name="Image 0" descr="ccdf"/>
          <p:cNvPicPr>
            <a:picLocks noChangeAspect="1"/>
          </p:cNvPicPr>
          <p:nvPr/>
        </p:nvPicPr>
        <p:blipFill>
          <a:blip r:embed="rId3"/>
          <a:stretch>
            <a:fillRect/>
          </a:stretch>
        </p:blipFill>
        <p:spPr>
          <a:xfrm>
            <a:off x="777240" y="1984248"/>
            <a:ext cx="8023708" cy="741274"/>
          </a:xfrm>
          <a:prstGeom prst="rect">
            <a:avLst/>
          </a:prstGeom>
        </p:spPr>
      </p:pic>
      <p:sp>
        <p:nvSpPr>
          <p:cNvPr id="7" name="Text 4"/>
          <p:cNvSpPr txBox="1"/>
          <p:nvPr/>
        </p:nvSpPr>
        <p:spPr>
          <a:xfrm>
            <a:off x="548640" y="3794760"/>
            <a:ext cx="11094415" cy="1828800"/>
          </a:xfrm>
          <a:prstGeom prst="rect">
            <a:avLst/>
          </a:prstGeom>
          <a:noFill/>
          <a:ln/>
        </p:spPr>
        <p:txBody>
          <a:bodyPr wrap="square" lIns="0" tIns="0" rIns="0" bIns="0" rtlCol="0" anchor="t"/>
          <a:lstStyle/>
          <a:p>
            <a:pPr marL="228600" indent="-228600" algn="l">
              <a:lnSpc>
                <a:spcPct val="105000"/>
              </a:lnSpc>
              <a:spcAft>
                <a:spcPts val="1200"/>
              </a:spcAft>
              <a:buSzPct val="100000"/>
              <a:buChar char="•"/>
            </a:pPr>
            <a:r>
              <a:rPr lang="en-US" sz="1800" dirty="0">
                <a:solidFill>
                  <a:srgbClr val="1E293B"/>
                </a:solidFill>
                <a:latin typeface="Calibri" pitchFamily="34" charset="0"/>
                <a:ea typeface="Calibri" pitchFamily="34" charset="-122"/>
                <a:cs typeface="Calibri" pitchFamily="34" charset="-120"/>
              </a:rPr>
              <a:t>Note that </a:t>
            </a:r>
            <a:r>
              <a:rPr lang="en-US" sz="1800" b="1" dirty="0">
                <a:solidFill>
                  <a:srgbClr val="A6192E"/>
                </a:solidFill>
                <a:latin typeface="Calibri" pitchFamily="34" charset="0"/>
                <a:ea typeface="Calibri" pitchFamily="34" charset="-122"/>
                <a:cs typeface="Calibri" pitchFamily="34" charset="-120"/>
              </a:rPr>
              <a:t>y is a constant</a:t>
            </a:r>
            <a:r>
              <a:rPr lang="en-US" sz="1800" dirty="0">
                <a:solidFill>
                  <a:srgbClr val="1E293B"/>
                </a:solidFill>
                <a:latin typeface="Calibri" pitchFamily="34" charset="0"/>
                <a:ea typeface="Calibri" pitchFamily="34" charset="-122"/>
                <a:cs typeface="Calibri" pitchFamily="34" charset="-120"/>
              </a:rPr>
              <a:t> during the integration</a:t>
            </a:r>
            <a:endParaRPr lang="en-US" sz="1800" dirty="0"/>
          </a:p>
          <a:p>
            <a:pPr marL="228600" indent="-228600" algn="l">
              <a:lnSpc>
                <a:spcPct val="105000"/>
              </a:lnSpc>
              <a:spcAft>
                <a:spcPts val="1200"/>
              </a:spcAft>
              <a:buSzPct val="100000"/>
              <a:buChar char="•"/>
            </a:pPr>
            <a:r>
              <a:rPr lang="en-US" sz="1800" dirty="0">
                <a:solidFill>
                  <a:srgbClr val="1E293B"/>
                </a:solidFill>
                <a:latin typeface="Calibri" pitchFamily="34" charset="0"/>
                <a:ea typeface="Calibri" pitchFamily="34" charset="-122"/>
                <a:cs typeface="Calibri" pitchFamily="34" charset="-120"/>
              </a:rPr>
              <a:t>The denominator is just f</a:t>
            </a:r>
            <a:r>
              <a:rPr lang="en-US" sz="1800" baseline="-40000" dirty="0">
                <a:solidFill>
                  <a:srgbClr val="1E293B"/>
                </a:solidFill>
                <a:latin typeface="Calibri" pitchFamily="34" charset="0"/>
                <a:ea typeface="Calibri" pitchFamily="34" charset="-122"/>
                <a:cs typeface="Calibri" pitchFamily="34" charset="-120"/>
              </a:rPr>
              <a:t>Y</a:t>
            </a:r>
            <a:r>
              <a:rPr lang="en-US" sz="1800" dirty="0">
                <a:solidFill>
                  <a:srgbClr val="1E293B"/>
                </a:solidFill>
                <a:latin typeface="Calibri" pitchFamily="34" charset="0"/>
                <a:ea typeface="Calibri" pitchFamily="34" charset="-122"/>
                <a:cs typeface="Calibri" pitchFamily="34" charset="-120"/>
              </a:rPr>
              <a:t>(y): it normalizes the slice of the joint density at Y = y (see the previous figure)</a:t>
            </a:r>
            <a:endParaRPr lang="en-US" sz="1800" dirty="0"/>
          </a:p>
        </p:txBody>
      </p:sp>
      <p:sp>
        <p:nvSpPr>
          <p:cNvPr id="8" name="Text 5"/>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35 / 62</a:t>
            </a:r>
            <a:endParaRPr lang="en-US" sz="1100" dirty="0"/>
          </a:p>
        </p:txBody>
      </p:sp>
      <p:sp>
        <p:nvSpPr>
          <p:cNvPr id="9" name="Text 6"/>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04   JOINT &amp; CONDITIONAL DISTRIBUTIONS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Independent Random Variables</a:t>
            </a:r>
            <a:endParaRPr lang="en-US" sz="3000" dirty="0"/>
          </a:p>
        </p:txBody>
      </p:sp>
      <p:sp>
        <p:nvSpPr>
          <p:cNvPr id="4" name="Shape 2"/>
          <p:cNvSpPr/>
          <p:nvPr/>
        </p:nvSpPr>
        <p:spPr>
          <a:xfrm>
            <a:off x="548640" y="1417320"/>
            <a:ext cx="11094415" cy="1371600"/>
          </a:xfrm>
          <a:prstGeom prst="roundRect">
            <a:avLst>
              <a:gd name="adj" fmla="val 5333"/>
            </a:avLst>
          </a:prstGeom>
          <a:solidFill>
            <a:srgbClr val="EEF2F8"/>
          </a:solidFill>
          <a:ln w="12700">
            <a:solidFill>
              <a:srgbClr val="EEF2F8"/>
            </a:solidFill>
            <a:prstDash val="solid"/>
          </a:ln>
        </p:spPr>
        <p:txBody>
          <a:bodyPr/>
          <a:lstStyle/>
          <a:p>
            <a:endParaRPr lang="en-US"/>
          </a:p>
        </p:txBody>
      </p:sp>
      <p:sp>
        <p:nvSpPr>
          <p:cNvPr id="5" name="Text 3"/>
          <p:cNvSpPr txBox="1"/>
          <p:nvPr/>
        </p:nvSpPr>
        <p:spPr>
          <a:xfrm>
            <a:off x="777240" y="1545336"/>
            <a:ext cx="10637215"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DEFINITION</a:t>
            </a:r>
            <a:endParaRPr lang="en-US" sz="1200" dirty="0"/>
          </a:p>
        </p:txBody>
      </p:sp>
      <p:pic>
        <p:nvPicPr>
          <p:cNvPr id="6" name="Image 0" descr="indep_all"/>
          <p:cNvPicPr>
            <a:picLocks noChangeAspect="1"/>
          </p:cNvPicPr>
          <p:nvPr/>
        </p:nvPicPr>
        <p:blipFill>
          <a:blip r:embed="rId3"/>
          <a:stretch>
            <a:fillRect/>
          </a:stretch>
        </p:blipFill>
        <p:spPr>
          <a:xfrm>
            <a:off x="777240" y="1892808"/>
            <a:ext cx="5432908" cy="266852"/>
          </a:xfrm>
          <a:prstGeom prst="rect">
            <a:avLst/>
          </a:prstGeom>
        </p:spPr>
      </p:pic>
      <p:sp>
        <p:nvSpPr>
          <p:cNvPr id="7" name="Shape 4"/>
          <p:cNvSpPr/>
          <p:nvPr/>
        </p:nvSpPr>
        <p:spPr>
          <a:xfrm>
            <a:off x="548640" y="2971800"/>
            <a:ext cx="11094415" cy="1417320"/>
          </a:xfrm>
          <a:prstGeom prst="roundRect">
            <a:avLst>
              <a:gd name="adj" fmla="val 5161"/>
            </a:avLst>
          </a:prstGeom>
          <a:solidFill>
            <a:srgbClr val="FBEEF0"/>
          </a:solidFill>
          <a:ln w="12700">
            <a:solidFill>
              <a:srgbClr val="FBEEF0"/>
            </a:solidFill>
            <a:prstDash val="solid"/>
          </a:ln>
        </p:spPr>
        <p:txBody>
          <a:bodyPr/>
          <a:lstStyle/>
          <a:p>
            <a:endParaRPr lang="en-US"/>
          </a:p>
        </p:txBody>
      </p:sp>
      <p:sp>
        <p:nvSpPr>
          <p:cNvPr id="8" name="Text 5"/>
          <p:cNvSpPr txBox="1"/>
          <p:nvPr/>
        </p:nvSpPr>
        <p:spPr>
          <a:xfrm>
            <a:off x="777240" y="3099816"/>
            <a:ext cx="10637215"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CONSEQUENCE: OBSERVING Y TELLS US NOTHING ABOUT X</a:t>
            </a:r>
            <a:endParaRPr lang="en-US" sz="1200" dirty="0"/>
          </a:p>
        </p:txBody>
      </p:sp>
      <p:pic>
        <p:nvPicPr>
          <p:cNvPr id="9" name="Image 1" descr="indep_cond"/>
          <p:cNvPicPr>
            <a:picLocks noChangeAspect="1"/>
          </p:cNvPicPr>
          <p:nvPr/>
        </p:nvPicPr>
        <p:blipFill>
          <a:blip r:embed="rId4"/>
          <a:stretch>
            <a:fillRect/>
          </a:stretch>
        </p:blipFill>
        <p:spPr>
          <a:xfrm>
            <a:off x="777240" y="3401568"/>
            <a:ext cx="4408627" cy="519379"/>
          </a:xfrm>
          <a:prstGeom prst="rect">
            <a:avLst/>
          </a:prstGeom>
        </p:spPr>
      </p:pic>
      <p:sp>
        <p:nvSpPr>
          <p:cNvPr id="10" name="Shape 6"/>
          <p:cNvSpPr/>
          <p:nvPr/>
        </p:nvSpPr>
        <p:spPr>
          <a:xfrm>
            <a:off x="548640" y="4572000"/>
            <a:ext cx="11094415" cy="1554480"/>
          </a:xfrm>
          <a:prstGeom prst="roundRect">
            <a:avLst>
              <a:gd name="adj" fmla="val 4706"/>
            </a:avLst>
          </a:prstGeom>
          <a:solidFill>
            <a:srgbClr val="FBEEF0"/>
          </a:solidFill>
          <a:ln w="12700">
            <a:solidFill>
              <a:srgbClr val="FBEEF0"/>
            </a:solidFill>
            <a:prstDash val="solid"/>
          </a:ln>
        </p:spPr>
        <p:txBody>
          <a:bodyPr/>
          <a:lstStyle/>
          <a:p>
            <a:endParaRPr lang="en-US"/>
          </a:p>
        </p:txBody>
      </p:sp>
      <p:sp>
        <p:nvSpPr>
          <p:cNvPr id="11" name="Text 7"/>
          <p:cNvSpPr txBox="1"/>
          <p:nvPr/>
        </p:nvSpPr>
        <p:spPr>
          <a:xfrm>
            <a:off x="777240" y="4700016"/>
            <a:ext cx="10637215"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FUNCTIONS OF INDEPENDENT RVs</a:t>
            </a:r>
            <a:endParaRPr lang="en-US" sz="1200" dirty="0"/>
          </a:p>
        </p:txBody>
      </p:sp>
      <p:pic>
        <p:nvPicPr>
          <p:cNvPr id="12" name="Image 2" descr="indep_g"/>
          <p:cNvPicPr>
            <a:picLocks noChangeAspect="1"/>
          </p:cNvPicPr>
          <p:nvPr/>
        </p:nvPicPr>
        <p:blipFill>
          <a:blip r:embed="rId5"/>
          <a:stretch>
            <a:fillRect/>
          </a:stretch>
        </p:blipFill>
        <p:spPr>
          <a:xfrm>
            <a:off x="777240" y="5138928"/>
            <a:ext cx="6327648" cy="243840"/>
          </a:xfrm>
          <a:prstGeom prst="rect">
            <a:avLst/>
          </a:prstGeom>
        </p:spPr>
      </p:pic>
      <p:sp>
        <p:nvSpPr>
          <p:cNvPr id="13" name="Text 8"/>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36 / 62</a:t>
            </a:r>
            <a:endParaRPr lang="en-US" sz="1100" dirty="0"/>
          </a:p>
        </p:txBody>
      </p:sp>
      <p:sp>
        <p:nvSpPr>
          <p:cNvPr id="14" name="Text 9"/>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04   JOINT &amp; CONDITIONAL DISTRIBUTIONS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Functions of Two Random Variables</a:t>
            </a:r>
            <a:endParaRPr lang="en-US" sz="3000" dirty="0"/>
          </a:p>
        </p:txBody>
      </p:sp>
      <p:pic>
        <p:nvPicPr>
          <p:cNvPr id="4" name="Image 0" descr="uv_def"/>
          <p:cNvPicPr>
            <a:picLocks noChangeAspect="1"/>
          </p:cNvPicPr>
          <p:nvPr/>
        </p:nvPicPr>
        <p:blipFill>
          <a:blip r:embed="rId3"/>
          <a:stretch>
            <a:fillRect/>
          </a:stretch>
        </p:blipFill>
        <p:spPr>
          <a:xfrm>
            <a:off x="4572000" y="1481328"/>
            <a:ext cx="2784653" cy="243840"/>
          </a:xfrm>
          <a:prstGeom prst="rect">
            <a:avLst/>
          </a:prstGeom>
        </p:spPr>
      </p:pic>
      <p:sp>
        <p:nvSpPr>
          <p:cNvPr id="5" name="Text 2"/>
          <p:cNvSpPr txBox="1"/>
          <p:nvPr/>
        </p:nvSpPr>
        <p:spPr>
          <a:xfrm>
            <a:off x="548640" y="1481328"/>
            <a:ext cx="3931920" cy="411480"/>
          </a:xfrm>
          <a:prstGeom prst="rect">
            <a:avLst/>
          </a:prstGeom>
          <a:noFill/>
          <a:ln/>
        </p:spPr>
        <p:txBody>
          <a:bodyPr wrap="square" lIns="0" tIns="0" rIns="0" bIns="0" rtlCol="0" anchor="ctr"/>
          <a:lstStyle/>
          <a:p>
            <a:pPr marL="0" indent="0">
              <a:buNone/>
            </a:pPr>
            <a:r>
              <a:rPr lang="en-US" sz="1800" dirty="0">
                <a:solidFill>
                  <a:srgbClr val="1E293B"/>
                </a:solidFill>
                <a:latin typeface="Calibri" pitchFamily="34" charset="0"/>
                <a:ea typeface="Calibri" pitchFamily="34" charset="-122"/>
                <a:cs typeface="Calibri" pitchFamily="34" charset="-120"/>
              </a:rPr>
              <a:t>Assume</a:t>
            </a:r>
            <a:endParaRPr lang="en-US" sz="1800" dirty="0"/>
          </a:p>
        </p:txBody>
      </p:sp>
      <p:sp>
        <p:nvSpPr>
          <p:cNvPr id="6" name="Text 3"/>
          <p:cNvSpPr txBox="1"/>
          <p:nvPr/>
        </p:nvSpPr>
        <p:spPr>
          <a:xfrm>
            <a:off x="548640" y="2103120"/>
            <a:ext cx="3931920" cy="411480"/>
          </a:xfrm>
          <a:prstGeom prst="rect">
            <a:avLst/>
          </a:prstGeom>
          <a:noFill/>
          <a:ln/>
        </p:spPr>
        <p:txBody>
          <a:bodyPr wrap="square" lIns="0" tIns="0" rIns="0" bIns="0" rtlCol="0" anchor="ctr"/>
          <a:lstStyle/>
          <a:p>
            <a:pPr marL="0" indent="0">
              <a:buNone/>
            </a:pPr>
            <a:r>
              <a:rPr lang="en-US" sz="1800" dirty="0">
                <a:solidFill>
                  <a:srgbClr val="1E293B"/>
                </a:solidFill>
                <a:latin typeface="Calibri" pitchFamily="34" charset="0"/>
                <a:ea typeface="Calibri" pitchFamily="34" charset="-122"/>
                <a:cs typeface="Calibri" pitchFamily="34" charset="-120"/>
              </a:rPr>
              <a:t>The inverse system has solutions</a:t>
            </a:r>
            <a:endParaRPr lang="en-US" sz="1800" dirty="0"/>
          </a:p>
        </p:txBody>
      </p:sp>
      <p:sp>
        <p:nvSpPr>
          <p:cNvPr id="7" name="Text 4"/>
          <p:cNvSpPr txBox="1"/>
          <p:nvPr/>
        </p:nvSpPr>
        <p:spPr>
          <a:xfrm>
            <a:off x="548640" y="3063240"/>
            <a:ext cx="3931920" cy="411480"/>
          </a:xfrm>
          <a:prstGeom prst="rect">
            <a:avLst/>
          </a:prstGeom>
          <a:noFill/>
          <a:ln/>
        </p:spPr>
        <p:txBody>
          <a:bodyPr wrap="square" lIns="0" tIns="0" rIns="0" bIns="0" rtlCol="0" anchor="ctr"/>
          <a:lstStyle/>
          <a:p>
            <a:pPr marL="0" indent="0">
              <a:buNone/>
            </a:pPr>
            <a:r>
              <a:rPr lang="en-US" sz="1800" dirty="0">
                <a:solidFill>
                  <a:srgbClr val="1E293B"/>
                </a:solidFill>
                <a:latin typeface="Calibri" pitchFamily="34" charset="0"/>
                <a:ea typeface="Calibri" pitchFamily="34" charset="-122"/>
                <a:cs typeface="Calibri" pitchFamily="34" charset="-120"/>
              </a:rPr>
              <a:t>Define the </a:t>
            </a:r>
            <a:r>
              <a:rPr lang="en-US" sz="1800" b="1" dirty="0">
                <a:solidFill>
                  <a:srgbClr val="A6192E"/>
                </a:solidFill>
                <a:latin typeface="Calibri" pitchFamily="34" charset="0"/>
                <a:ea typeface="Calibri" pitchFamily="34" charset="-122"/>
                <a:cs typeface="Calibri" pitchFamily="34" charset="-120"/>
              </a:rPr>
              <a:t>Jacobian</a:t>
            </a:r>
            <a:r>
              <a:rPr lang="en-US" sz="1800" dirty="0">
                <a:solidFill>
                  <a:srgbClr val="1E293B"/>
                </a:solidFill>
                <a:latin typeface="Calibri" pitchFamily="34" charset="0"/>
                <a:ea typeface="Calibri" pitchFamily="34" charset="-122"/>
                <a:cs typeface="Calibri" pitchFamily="34" charset="-120"/>
              </a:rPr>
              <a:t> matrix</a:t>
            </a:r>
            <a:endParaRPr lang="en-US" sz="1800" dirty="0"/>
          </a:p>
        </p:txBody>
      </p:sp>
      <p:pic>
        <p:nvPicPr>
          <p:cNvPr id="8" name="Image 1" descr="uv_roots"/>
          <p:cNvPicPr>
            <a:picLocks noChangeAspect="1"/>
          </p:cNvPicPr>
          <p:nvPr/>
        </p:nvPicPr>
        <p:blipFill>
          <a:blip r:embed="rId4"/>
          <a:stretch>
            <a:fillRect/>
          </a:stretch>
        </p:blipFill>
        <p:spPr>
          <a:xfrm>
            <a:off x="4572000" y="2167128"/>
            <a:ext cx="3550310" cy="243840"/>
          </a:xfrm>
          <a:prstGeom prst="rect">
            <a:avLst/>
          </a:prstGeom>
        </p:spPr>
      </p:pic>
      <p:pic>
        <p:nvPicPr>
          <p:cNvPr id="9" name="Image 2" descr="jac"/>
          <p:cNvPicPr>
            <a:picLocks noChangeAspect="1"/>
          </p:cNvPicPr>
          <p:nvPr/>
        </p:nvPicPr>
        <p:blipFill>
          <a:blip r:embed="rId5"/>
          <a:stretch>
            <a:fillRect/>
          </a:stretch>
        </p:blipFill>
        <p:spPr>
          <a:xfrm>
            <a:off x="4572000" y="2697480"/>
            <a:ext cx="1953158" cy="1014374"/>
          </a:xfrm>
          <a:prstGeom prst="rect">
            <a:avLst/>
          </a:prstGeom>
        </p:spPr>
      </p:pic>
      <p:sp>
        <p:nvSpPr>
          <p:cNvPr id="10" name="Shape 5"/>
          <p:cNvSpPr/>
          <p:nvPr/>
        </p:nvSpPr>
        <p:spPr>
          <a:xfrm>
            <a:off x="548640" y="4434840"/>
            <a:ext cx="11094415" cy="1691640"/>
          </a:xfrm>
          <a:prstGeom prst="roundRect">
            <a:avLst>
              <a:gd name="adj" fmla="val 4324"/>
            </a:avLst>
          </a:prstGeom>
          <a:solidFill>
            <a:srgbClr val="FBEEF0"/>
          </a:solidFill>
          <a:ln w="12700">
            <a:solidFill>
              <a:srgbClr val="FBEEF0"/>
            </a:solidFill>
            <a:prstDash val="solid"/>
          </a:ln>
        </p:spPr>
        <p:txBody>
          <a:bodyPr/>
          <a:lstStyle/>
          <a:p>
            <a:endParaRPr lang="en-US"/>
          </a:p>
        </p:txBody>
      </p:sp>
      <p:sp>
        <p:nvSpPr>
          <p:cNvPr id="11" name="Text 6"/>
          <p:cNvSpPr txBox="1"/>
          <p:nvPr/>
        </p:nvSpPr>
        <p:spPr>
          <a:xfrm>
            <a:off x="777240" y="4562856"/>
            <a:ext cx="10637215"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THE JOINT PDF</a:t>
            </a:r>
            <a:endParaRPr lang="en-US" sz="1200" dirty="0"/>
          </a:p>
        </p:txBody>
      </p:sp>
      <p:pic>
        <p:nvPicPr>
          <p:cNvPr id="12" name="Image 3" descr="uv_pdf"/>
          <p:cNvPicPr>
            <a:picLocks noChangeAspect="1"/>
          </p:cNvPicPr>
          <p:nvPr/>
        </p:nvPicPr>
        <p:blipFill>
          <a:blip r:embed="rId6"/>
          <a:stretch>
            <a:fillRect/>
          </a:stretch>
        </p:blipFill>
        <p:spPr>
          <a:xfrm>
            <a:off x="4615663" y="4910328"/>
            <a:ext cx="2960370" cy="693420"/>
          </a:xfrm>
          <a:prstGeom prst="rect">
            <a:avLst/>
          </a:prstGeom>
        </p:spPr>
      </p:pic>
      <p:sp>
        <p:nvSpPr>
          <p:cNvPr id="14" name="Text 7"/>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37 / 62</a:t>
            </a:r>
            <a:endParaRPr lang="en-US" sz="1100" dirty="0"/>
          </a:p>
        </p:txBody>
      </p:sp>
      <p:sp>
        <p:nvSpPr>
          <p:cNvPr id="15" name="Text 8"/>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04   JOINT &amp; CONDITIONAL DISTRIBUTIONS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Example: Cartesian to Polar Coordinates</a:t>
            </a:r>
            <a:endParaRPr lang="en-US" sz="3000" dirty="0"/>
          </a:p>
        </p:txBody>
      </p:sp>
      <p:pic>
        <p:nvPicPr>
          <p:cNvPr id="4" name="Image 0" descr="polar_def"/>
          <p:cNvPicPr>
            <a:picLocks noChangeAspect="1"/>
          </p:cNvPicPr>
          <p:nvPr/>
        </p:nvPicPr>
        <p:blipFill>
          <a:blip r:embed="rId3"/>
          <a:stretch>
            <a:fillRect/>
          </a:stretch>
        </p:blipFill>
        <p:spPr>
          <a:xfrm>
            <a:off x="548640" y="1417320"/>
            <a:ext cx="4704664" cy="296113"/>
          </a:xfrm>
          <a:prstGeom prst="rect">
            <a:avLst/>
          </a:prstGeom>
        </p:spPr>
      </p:pic>
      <p:pic>
        <p:nvPicPr>
          <p:cNvPr id="5" name="Image 1" descr="polar_jac"/>
          <p:cNvPicPr>
            <a:picLocks noChangeAspect="1"/>
          </p:cNvPicPr>
          <p:nvPr/>
        </p:nvPicPr>
        <p:blipFill>
          <a:blip r:embed="rId4"/>
          <a:stretch>
            <a:fillRect/>
          </a:stretch>
        </p:blipFill>
        <p:spPr>
          <a:xfrm>
            <a:off x="548640" y="1942033"/>
            <a:ext cx="3126867" cy="406603"/>
          </a:xfrm>
          <a:prstGeom prst="rect">
            <a:avLst/>
          </a:prstGeom>
        </p:spPr>
      </p:pic>
      <p:pic>
        <p:nvPicPr>
          <p:cNvPr id="6" name="Image 2" descr="polar_pdf"/>
          <p:cNvPicPr>
            <a:picLocks noChangeAspect="1"/>
          </p:cNvPicPr>
          <p:nvPr/>
        </p:nvPicPr>
        <p:blipFill>
          <a:blip r:embed="rId5"/>
          <a:stretch>
            <a:fillRect/>
          </a:stretch>
        </p:blipFill>
        <p:spPr>
          <a:xfrm>
            <a:off x="548640" y="2577236"/>
            <a:ext cx="4096969" cy="366827"/>
          </a:xfrm>
          <a:prstGeom prst="rect">
            <a:avLst/>
          </a:prstGeom>
        </p:spPr>
      </p:pic>
      <p:sp>
        <p:nvSpPr>
          <p:cNvPr id="7" name="Shape 2"/>
          <p:cNvSpPr/>
          <p:nvPr/>
        </p:nvSpPr>
        <p:spPr>
          <a:xfrm>
            <a:off x="6720840" y="1371600"/>
            <a:ext cx="4922215" cy="1783080"/>
          </a:xfrm>
          <a:prstGeom prst="roundRect">
            <a:avLst>
              <a:gd name="adj" fmla="val 4103"/>
            </a:avLst>
          </a:prstGeom>
          <a:solidFill>
            <a:srgbClr val="FBEEF0"/>
          </a:solidFill>
          <a:ln w="12700">
            <a:solidFill>
              <a:srgbClr val="FBEEF0"/>
            </a:solidFill>
            <a:prstDash val="solid"/>
          </a:ln>
        </p:spPr>
        <p:txBody>
          <a:bodyPr/>
          <a:lstStyle/>
          <a:p>
            <a:endParaRPr lang="en-US"/>
          </a:p>
        </p:txBody>
      </p:sp>
      <p:sp>
        <p:nvSpPr>
          <p:cNvPr id="8" name="Text 3"/>
          <p:cNvSpPr txBox="1"/>
          <p:nvPr/>
        </p:nvSpPr>
        <p:spPr>
          <a:xfrm>
            <a:off x="6949440" y="1499616"/>
            <a:ext cx="4465015"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RESULT: R AND Θ ARE INDEPENDENT</a:t>
            </a:r>
            <a:endParaRPr lang="en-US" sz="1200" dirty="0"/>
          </a:p>
        </p:txBody>
      </p:sp>
      <p:pic>
        <p:nvPicPr>
          <p:cNvPr id="9" name="Image 3" descr="polar_res_r"/>
          <p:cNvPicPr>
            <a:picLocks noChangeAspect="1"/>
          </p:cNvPicPr>
          <p:nvPr/>
        </p:nvPicPr>
        <p:blipFill>
          <a:blip r:embed="rId6"/>
          <a:stretch>
            <a:fillRect/>
          </a:stretch>
        </p:blipFill>
        <p:spPr>
          <a:xfrm>
            <a:off x="6949440" y="1847088"/>
            <a:ext cx="2916631" cy="354178"/>
          </a:xfrm>
          <a:prstGeom prst="rect">
            <a:avLst/>
          </a:prstGeom>
        </p:spPr>
      </p:pic>
      <p:pic>
        <p:nvPicPr>
          <p:cNvPr id="10" name="Image 4" descr="polar_res_t"/>
          <p:cNvPicPr>
            <a:picLocks noChangeAspect="1"/>
          </p:cNvPicPr>
          <p:nvPr/>
        </p:nvPicPr>
        <p:blipFill>
          <a:blip r:embed="rId7"/>
          <a:stretch>
            <a:fillRect/>
          </a:stretch>
        </p:blipFill>
        <p:spPr>
          <a:xfrm>
            <a:off x="6949440" y="2532888"/>
            <a:ext cx="2937967" cy="392582"/>
          </a:xfrm>
          <a:prstGeom prst="rect">
            <a:avLst/>
          </a:prstGeom>
        </p:spPr>
      </p:pic>
      <p:pic>
        <p:nvPicPr>
          <p:cNvPr id="11" name="Image 5" descr="Gaussian scatter and Rayleigh-distributed radius"/>
          <p:cNvPicPr>
            <a:picLocks noChangeAspect="1"/>
          </p:cNvPicPr>
          <p:nvPr/>
        </p:nvPicPr>
        <p:blipFill>
          <a:blip r:embed="rId8"/>
          <a:stretch>
            <a:fillRect/>
          </a:stretch>
        </p:blipFill>
        <p:spPr>
          <a:xfrm>
            <a:off x="2533563" y="3337560"/>
            <a:ext cx="7124569" cy="2788920"/>
          </a:xfrm>
          <a:prstGeom prst="rect">
            <a:avLst/>
          </a:prstGeom>
        </p:spPr>
      </p:pic>
      <p:sp>
        <p:nvSpPr>
          <p:cNvPr id="13" name="Text 4"/>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38 / 62</a:t>
            </a:r>
            <a:endParaRPr lang="en-US" sz="1100" dirty="0"/>
          </a:p>
        </p:txBody>
      </p:sp>
      <p:sp>
        <p:nvSpPr>
          <p:cNvPr id="14" name="Text 5"/>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1B2A4A"/>
        </a:solidFill>
        <a:effectLst/>
      </p:bgPr>
    </p:bg>
    <p:spTree>
      <p:nvGrpSpPr>
        <p:cNvPr id="1" name=""/>
        <p:cNvGrpSpPr/>
        <p:nvPr/>
      </p:nvGrpSpPr>
      <p:grpSpPr>
        <a:xfrm>
          <a:off x="0" y="0"/>
          <a:ext cx="0" cy="0"/>
          <a:chOff x="0" y="0"/>
          <a:chExt cx="0" cy="0"/>
        </a:xfrm>
      </p:grpSpPr>
      <p:sp>
        <p:nvSpPr>
          <p:cNvPr id="2" name="Text 0"/>
          <p:cNvSpPr txBox="1"/>
          <p:nvPr/>
        </p:nvSpPr>
        <p:spPr>
          <a:xfrm>
            <a:off x="548640" y="1188720"/>
            <a:ext cx="2743200" cy="1371600"/>
          </a:xfrm>
          <a:prstGeom prst="rect">
            <a:avLst/>
          </a:prstGeom>
          <a:noFill/>
          <a:ln/>
        </p:spPr>
        <p:txBody>
          <a:bodyPr wrap="square" lIns="0" tIns="0" rIns="0" bIns="0" rtlCol="0" anchor="ctr"/>
          <a:lstStyle/>
          <a:p>
            <a:pPr marL="0" indent="0">
              <a:buNone/>
            </a:pPr>
            <a:r>
              <a:rPr lang="en-US" sz="9600" b="1" dirty="0">
                <a:solidFill>
                  <a:srgbClr val="F2B8C0"/>
                </a:solidFill>
                <a:latin typeface="Cambria" pitchFamily="34" charset="0"/>
                <a:ea typeface="Cambria" pitchFamily="34" charset="-122"/>
                <a:cs typeface="Cambria" pitchFamily="34" charset="-120"/>
              </a:rPr>
              <a:t>05</a:t>
            </a:r>
            <a:endParaRPr lang="en-US" sz="9600" dirty="0"/>
          </a:p>
        </p:txBody>
      </p:sp>
      <p:sp>
        <p:nvSpPr>
          <p:cNvPr id="3" name="Text 1"/>
          <p:cNvSpPr txBox="1"/>
          <p:nvPr/>
        </p:nvSpPr>
        <p:spPr>
          <a:xfrm>
            <a:off x="548640" y="2651760"/>
            <a:ext cx="10058400" cy="91440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Linear Correlation</a:t>
            </a:r>
            <a:endParaRPr lang="en-US" sz="4000" dirty="0"/>
          </a:p>
        </p:txBody>
      </p:sp>
      <p:sp>
        <p:nvSpPr>
          <p:cNvPr id="4" name="Text 2"/>
          <p:cNvSpPr txBox="1"/>
          <p:nvPr/>
        </p:nvSpPr>
        <p:spPr>
          <a:xfrm>
            <a:off x="548640" y="3611880"/>
            <a:ext cx="9144000" cy="731520"/>
          </a:xfrm>
          <a:prstGeom prst="rect">
            <a:avLst/>
          </a:prstGeom>
          <a:noFill/>
          <a:ln/>
        </p:spPr>
        <p:txBody>
          <a:bodyPr wrap="square" lIns="0" tIns="0" rIns="0" bIns="0" rtlCol="0" anchor="ctr"/>
          <a:lstStyle/>
          <a:p>
            <a:pPr marL="0" indent="0">
              <a:buNone/>
            </a:pPr>
            <a:r>
              <a:rPr lang="en-US" sz="2000" dirty="0">
                <a:solidFill>
                  <a:srgbClr val="C9D4E8"/>
                </a:solidFill>
                <a:latin typeface="Calibri" pitchFamily="34" charset="0"/>
                <a:ea typeface="Calibri" pitchFamily="34" charset="-122"/>
                <a:cs typeface="Calibri" pitchFamily="34" charset="-120"/>
              </a:rPr>
              <a:t>How much does knowing X tell us about Y, linearly?</a:t>
            </a:r>
            <a:endParaRPr lang="en-US" sz="2000" dirty="0"/>
          </a:p>
        </p:txBody>
      </p:sp>
      <p:sp>
        <p:nvSpPr>
          <p:cNvPr id="5" name="Shape 3"/>
          <p:cNvSpPr/>
          <p:nvPr/>
        </p:nvSpPr>
        <p:spPr>
          <a:xfrm>
            <a:off x="548640"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6" name="Text 4"/>
          <p:cNvSpPr txBox="1"/>
          <p:nvPr/>
        </p:nvSpPr>
        <p:spPr>
          <a:xfrm>
            <a:off x="548640"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Shape 5"/>
          <p:cNvSpPr/>
          <p:nvPr/>
        </p:nvSpPr>
        <p:spPr>
          <a:xfrm>
            <a:off x="1115568"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8" name="Text 6"/>
          <p:cNvSpPr txBox="1"/>
          <p:nvPr/>
        </p:nvSpPr>
        <p:spPr>
          <a:xfrm>
            <a:off x="1115568"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9" name="Shape 7"/>
          <p:cNvSpPr/>
          <p:nvPr/>
        </p:nvSpPr>
        <p:spPr>
          <a:xfrm>
            <a:off x="1682496"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10" name="Text 8"/>
          <p:cNvSpPr txBox="1"/>
          <p:nvPr/>
        </p:nvSpPr>
        <p:spPr>
          <a:xfrm>
            <a:off x="1682496"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1" name="Shape 9"/>
          <p:cNvSpPr/>
          <p:nvPr/>
        </p:nvSpPr>
        <p:spPr>
          <a:xfrm>
            <a:off x="2249424"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12" name="Text 10"/>
          <p:cNvSpPr txBox="1"/>
          <p:nvPr/>
        </p:nvSpPr>
        <p:spPr>
          <a:xfrm>
            <a:off x="2249424"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3" name="Shape 11"/>
          <p:cNvSpPr/>
          <p:nvPr/>
        </p:nvSpPr>
        <p:spPr>
          <a:xfrm>
            <a:off x="2816352" y="5669280"/>
            <a:ext cx="365760" cy="365760"/>
          </a:xfrm>
          <a:prstGeom prst="ellipse">
            <a:avLst/>
          </a:prstGeom>
          <a:solidFill>
            <a:srgbClr val="FFFFFF"/>
          </a:solidFill>
          <a:ln w="15875">
            <a:solidFill>
              <a:srgbClr val="FFFFFF"/>
            </a:solidFill>
            <a:prstDash val="solid"/>
          </a:ln>
        </p:spPr>
        <p:txBody>
          <a:bodyPr/>
          <a:lstStyle/>
          <a:p>
            <a:endParaRPr lang="en-US"/>
          </a:p>
        </p:txBody>
      </p:sp>
      <p:sp>
        <p:nvSpPr>
          <p:cNvPr id="14" name="Text 12"/>
          <p:cNvSpPr txBox="1"/>
          <p:nvPr/>
        </p:nvSpPr>
        <p:spPr>
          <a:xfrm>
            <a:off x="2816352" y="5669280"/>
            <a:ext cx="365760" cy="365760"/>
          </a:xfrm>
          <a:prstGeom prst="rect">
            <a:avLst/>
          </a:prstGeom>
          <a:noFill/>
          <a:ln/>
        </p:spPr>
        <p:txBody>
          <a:bodyPr wrap="square" lIns="0" tIns="0" rIns="0" bIns="0" rtlCol="0" anchor="ctr"/>
          <a:lstStyle/>
          <a:p>
            <a:pPr marL="0" indent="0" algn="ctr">
              <a:buNone/>
            </a:pPr>
            <a:r>
              <a:rPr lang="en-US" sz="1200" b="1" dirty="0">
                <a:solidFill>
                  <a:srgbClr val="1B2A4A"/>
                </a:solidFill>
                <a:latin typeface="Calibri" pitchFamily="34" charset="0"/>
                <a:ea typeface="Calibri" pitchFamily="34" charset="-122"/>
                <a:cs typeface="Calibri" pitchFamily="34" charset="-120"/>
              </a:rPr>
              <a:t>5</a:t>
            </a:r>
            <a:endParaRPr lang="en-US" sz="1200" dirty="0"/>
          </a:p>
        </p:txBody>
      </p:sp>
      <p:sp>
        <p:nvSpPr>
          <p:cNvPr id="15" name="Shape 13"/>
          <p:cNvSpPr/>
          <p:nvPr/>
        </p:nvSpPr>
        <p:spPr>
          <a:xfrm>
            <a:off x="3383280"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6" name="Text 14"/>
          <p:cNvSpPr txBox="1"/>
          <p:nvPr/>
        </p:nvSpPr>
        <p:spPr>
          <a:xfrm>
            <a:off x="3383280"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6</a:t>
            </a:r>
            <a:endParaRPr lang="en-US" sz="1200" dirty="0"/>
          </a:p>
        </p:txBody>
      </p:sp>
      <p:sp>
        <p:nvSpPr>
          <p:cNvPr id="17" name="Shape 15"/>
          <p:cNvSpPr/>
          <p:nvPr/>
        </p:nvSpPr>
        <p:spPr>
          <a:xfrm>
            <a:off x="3950208"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8" name="Text 16"/>
          <p:cNvSpPr txBox="1"/>
          <p:nvPr/>
        </p:nvSpPr>
        <p:spPr>
          <a:xfrm>
            <a:off x="3950208"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7</a:t>
            </a:r>
            <a:endParaRPr lang="en-US" sz="1200" dirty="0"/>
          </a:p>
        </p:txBody>
      </p:sp>
      <p:sp>
        <p:nvSpPr>
          <p:cNvPr id="19" name="Text 17"/>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8391AD"/>
                </a:solidFill>
                <a:latin typeface="Calibri" pitchFamily="34" charset="0"/>
                <a:ea typeface="Calibri" pitchFamily="34" charset="-122"/>
                <a:cs typeface="Calibri" pitchFamily="34" charset="-120"/>
              </a:rPr>
              <a:t>39 / 62</a:t>
            </a:r>
            <a:endParaRPr lang="en-US" sz="11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05   LINEAR CORRELATION</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Covariance and Correlation Coefficient</a:t>
            </a:r>
            <a:endParaRPr lang="en-US" sz="3000" dirty="0"/>
          </a:p>
        </p:txBody>
      </p:sp>
      <p:sp>
        <p:nvSpPr>
          <p:cNvPr id="4" name="Text 2"/>
          <p:cNvSpPr txBox="1"/>
          <p:nvPr/>
        </p:nvSpPr>
        <p:spPr>
          <a:xfrm>
            <a:off x="548640" y="1371600"/>
            <a:ext cx="11094415" cy="685800"/>
          </a:xfrm>
          <a:prstGeom prst="rect">
            <a:avLst/>
          </a:prstGeom>
          <a:noFill/>
          <a:ln/>
        </p:spPr>
        <p:txBody>
          <a:bodyPr wrap="square" lIns="0" tIns="0" rIns="0" bIns="0" rtlCol="0" anchor="t"/>
          <a:lstStyle/>
          <a:p>
            <a:pPr marL="0" indent="0" algn="l">
              <a:lnSpc>
                <a:spcPct val="105000"/>
              </a:lnSpc>
              <a:spcAft>
                <a:spcPts val="800"/>
              </a:spcAft>
              <a:buNone/>
            </a:pPr>
            <a:r>
              <a:rPr lang="en-US" sz="1800" dirty="0">
                <a:solidFill>
                  <a:srgbClr val="1E293B"/>
                </a:solidFill>
                <a:latin typeface="Calibri" pitchFamily="34" charset="0"/>
                <a:ea typeface="Calibri" pitchFamily="34" charset="-122"/>
                <a:cs typeface="Calibri" pitchFamily="34" charset="-120"/>
              </a:rPr>
              <a:t>Knowing X, how much do we learn about Y? Covariance measures how two variables </a:t>
            </a:r>
            <a:r>
              <a:rPr lang="en-US" sz="1800" b="1" dirty="0">
                <a:solidFill>
                  <a:srgbClr val="A6192E"/>
                </a:solidFill>
                <a:latin typeface="Calibri" pitchFamily="34" charset="0"/>
                <a:ea typeface="Calibri" pitchFamily="34" charset="-122"/>
                <a:cs typeface="Calibri" pitchFamily="34" charset="-120"/>
              </a:rPr>
              <a:t>change together</a:t>
            </a:r>
            <a:r>
              <a:rPr lang="en-US" sz="1800" dirty="0">
                <a:solidFill>
                  <a:srgbClr val="1E293B"/>
                </a:solidFill>
                <a:latin typeface="Calibri" pitchFamily="34" charset="0"/>
                <a:ea typeface="Calibri" pitchFamily="34" charset="-122"/>
                <a:cs typeface="Calibri" pitchFamily="34" charset="-120"/>
              </a:rPr>
              <a:t> (linear similarity).</a:t>
            </a:r>
            <a:endParaRPr lang="en-US" sz="1800" dirty="0"/>
          </a:p>
        </p:txBody>
      </p:sp>
      <p:pic>
        <p:nvPicPr>
          <p:cNvPr id="5" name="Image 0" descr="cov"/>
          <p:cNvPicPr>
            <a:picLocks noChangeAspect="1"/>
          </p:cNvPicPr>
          <p:nvPr/>
        </p:nvPicPr>
        <p:blipFill>
          <a:blip r:embed="rId3"/>
          <a:stretch>
            <a:fillRect/>
          </a:stretch>
        </p:blipFill>
        <p:spPr>
          <a:xfrm>
            <a:off x="731520" y="2103120"/>
            <a:ext cx="4945075" cy="285293"/>
          </a:xfrm>
          <a:prstGeom prst="rect">
            <a:avLst/>
          </a:prstGeom>
        </p:spPr>
      </p:pic>
      <p:pic>
        <p:nvPicPr>
          <p:cNvPr id="6" name="Image 1" descr="rho"/>
          <p:cNvPicPr>
            <a:picLocks noChangeAspect="1"/>
          </p:cNvPicPr>
          <p:nvPr/>
        </p:nvPicPr>
        <p:blipFill>
          <a:blip r:embed="rId4"/>
          <a:stretch>
            <a:fillRect/>
          </a:stretch>
        </p:blipFill>
        <p:spPr>
          <a:xfrm>
            <a:off x="731520" y="2743200"/>
            <a:ext cx="3464966" cy="499872"/>
          </a:xfrm>
          <a:prstGeom prst="rect">
            <a:avLst/>
          </a:prstGeom>
        </p:spPr>
      </p:pic>
      <p:sp>
        <p:nvSpPr>
          <p:cNvPr id="7" name="Text 3"/>
          <p:cNvSpPr txBox="1"/>
          <p:nvPr/>
        </p:nvSpPr>
        <p:spPr>
          <a:xfrm>
            <a:off x="7223760" y="2788920"/>
            <a:ext cx="4389120" cy="731520"/>
          </a:xfrm>
          <a:prstGeom prst="rect">
            <a:avLst/>
          </a:prstGeom>
          <a:noFill/>
          <a:ln/>
        </p:spPr>
        <p:txBody>
          <a:bodyPr wrap="square" lIns="0" tIns="0" rIns="0" bIns="0" rtlCol="0" anchor="ctr"/>
          <a:lstStyle/>
          <a:p>
            <a:pPr marL="0" indent="0">
              <a:buNone/>
            </a:pPr>
            <a:r>
              <a:rPr lang="en-US" sz="1600" i="1" dirty="0">
                <a:solidFill>
                  <a:srgbClr val="64748B"/>
                </a:solidFill>
                <a:latin typeface="Calibri" pitchFamily="34" charset="0"/>
                <a:ea typeface="Calibri" pitchFamily="34" charset="-122"/>
                <a:cs typeface="Calibri" pitchFamily="34" charset="-120"/>
              </a:rPr>
              <a:t>ρ is dimensionless; |ρ| = 1 exactly when Y = aX + b.</a:t>
            </a:r>
            <a:endParaRPr lang="en-US" sz="1600" dirty="0"/>
          </a:p>
        </p:txBody>
      </p:sp>
      <p:pic>
        <p:nvPicPr>
          <p:cNvPr id="8" name="Image 2" descr="Scatter plots with positive, negative and no correlation"/>
          <p:cNvPicPr>
            <a:picLocks noChangeAspect="1"/>
          </p:cNvPicPr>
          <p:nvPr/>
        </p:nvPicPr>
        <p:blipFill>
          <a:blip r:embed="rId5"/>
          <a:stretch>
            <a:fillRect/>
          </a:stretch>
        </p:blipFill>
        <p:spPr>
          <a:xfrm>
            <a:off x="2468298" y="3703320"/>
            <a:ext cx="7255099" cy="2423160"/>
          </a:xfrm>
          <a:prstGeom prst="rect">
            <a:avLst/>
          </a:prstGeom>
        </p:spPr>
      </p:pic>
      <p:sp>
        <p:nvSpPr>
          <p:cNvPr id="9" name="Text 4"/>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40 / 62</a:t>
            </a:r>
            <a:endParaRPr lang="en-US" sz="1100" dirty="0"/>
          </a:p>
        </p:txBody>
      </p:sp>
      <p:sp>
        <p:nvSpPr>
          <p:cNvPr id="10" name="Text 5"/>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05   LINEAR CORRELATION</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Uncorrelated Is Not the Same as Independent</a:t>
            </a:r>
            <a:endParaRPr lang="en-US" sz="3000" dirty="0"/>
          </a:p>
        </p:txBody>
      </p:sp>
      <p:pic>
        <p:nvPicPr>
          <p:cNvPr id="4" name="Image 0" descr="uncorr"/>
          <p:cNvPicPr>
            <a:picLocks noChangeAspect="1"/>
          </p:cNvPicPr>
          <p:nvPr/>
        </p:nvPicPr>
        <p:blipFill>
          <a:blip r:embed="rId3"/>
          <a:stretch>
            <a:fillRect/>
          </a:stretch>
        </p:blipFill>
        <p:spPr>
          <a:xfrm>
            <a:off x="548640" y="1463040"/>
            <a:ext cx="3760013" cy="243840"/>
          </a:xfrm>
          <a:prstGeom prst="rect">
            <a:avLst/>
          </a:prstGeom>
        </p:spPr>
      </p:pic>
      <p:sp>
        <p:nvSpPr>
          <p:cNvPr id="5" name="Text 2"/>
          <p:cNvSpPr txBox="1"/>
          <p:nvPr/>
        </p:nvSpPr>
        <p:spPr>
          <a:xfrm>
            <a:off x="548640" y="2194560"/>
            <a:ext cx="6309360" cy="2103120"/>
          </a:xfrm>
          <a:prstGeom prst="rect">
            <a:avLst/>
          </a:prstGeom>
          <a:noFill/>
          <a:ln/>
        </p:spPr>
        <p:txBody>
          <a:bodyPr wrap="square" lIns="0" tIns="0" rIns="0" bIns="0" rtlCol="0" anchor="t"/>
          <a:lstStyle/>
          <a:p>
            <a:pPr marL="228600" indent="-228600" algn="l">
              <a:lnSpc>
                <a:spcPct val="105000"/>
              </a:lnSpc>
              <a:spcAft>
                <a:spcPts val="1000"/>
              </a:spcAft>
              <a:buSzPct val="100000"/>
              <a:buChar char="•"/>
            </a:pPr>
            <a:r>
              <a:rPr lang="en-US" sz="1800" dirty="0">
                <a:solidFill>
                  <a:srgbClr val="1E293B"/>
                </a:solidFill>
                <a:latin typeface="Calibri" pitchFamily="34" charset="0"/>
                <a:ea typeface="Calibri" pitchFamily="34" charset="-122"/>
                <a:cs typeface="Calibri" pitchFamily="34" charset="-120"/>
              </a:rPr>
              <a:t>Zero covariance does </a:t>
            </a:r>
            <a:r>
              <a:rPr lang="en-US" sz="1800" b="1" dirty="0">
                <a:solidFill>
                  <a:srgbClr val="A6192E"/>
                </a:solidFill>
                <a:latin typeface="Calibri" pitchFamily="34" charset="0"/>
                <a:ea typeface="Calibri" pitchFamily="34" charset="-122"/>
                <a:cs typeface="Calibri" pitchFamily="34" charset="-120"/>
              </a:rPr>
              <a:t>not</a:t>
            </a:r>
            <a:r>
              <a:rPr lang="en-US" sz="1800" dirty="0">
                <a:solidFill>
                  <a:srgbClr val="1E293B"/>
                </a:solidFill>
                <a:latin typeface="Calibri" pitchFamily="34" charset="0"/>
                <a:ea typeface="Calibri" pitchFamily="34" charset="-122"/>
                <a:cs typeface="Calibri" pitchFamily="34" charset="-120"/>
              </a:rPr>
              <a:t> imply independence</a:t>
            </a:r>
            <a:endParaRPr lang="en-US" sz="1800" dirty="0"/>
          </a:p>
          <a:p>
            <a:pPr marL="228600" indent="-228600" algn="l">
              <a:lnSpc>
                <a:spcPct val="105000"/>
              </a:lnSpc>
              <a:spcAft>
                <a:spcPts val="1000"/>
              </a:spcAft>
              <a:buSzPct val="100000"/>
              <a:buChar char="•"/>
            </a:pPr>
            <a:r>
              <a:rPr lang="en-US" sz="1800" dirty="0">
                <a:solidFill>
                  <a:srgbClr val="1E293B"/>
                </a:solidFill>
                <a:latin typeface="Calibri" pitchFamily="34" charset="0"/>
                <a:ea typeface="Calibri" pitchFamily="34" charset="-122"/>
                <a:cs typeface="Calibri" pitchFamily="34" charset="-120"/>
              </a:rPr>
              <a:t>Independence is stronger: </a:t>
            </a:r>
            <a:r>
              <a:rPr lang="en-US" sz="1800" b="1" dirty="0">
                <a:solidFill>
                  <a:srgbClr val="A6192E"/>
                </a:solidFill>
                <a:latin typeface="Calibri" pitchFamily="34" charset="0"/>
                <a:ea typeface="Calibri" pitchFamily="34" charset="-122"/>
                <a:cs typeface="Calibri" pitchFamily="34" charset="-120"/>
              </a:rPr>
              <a:t>no relationship of any kind</a:t>
            </a:r>
            <a:r>
              <a:rPr lang="en-US" sz="1800" dirty="0">
                <a:solidFill>
                  <a:srgbClr val="1E293B"/>
                </a:solidFill>
                <a:latin typeface="Calibri" pitchFamily="34" charset="0"/>
                <a:ea typeface="Calibri" pitchFamily="34" charset="-122"/>
                <a:cs typeface="Calibri" pitchFamily="34" charset="-120"/>
              </a:rPr>
              <a:t>, not just linear</a:t>
            </a:r>
            <a:endParaRPr lang="en-US" sz="1800" dirty="0"/>
          </a:p>
          <a:p>
            <a:pPr marL="228600" indent="-228600" algn="l">
              <a:lnSpc>
                <a:spcPct val="105000"/>
              </a:lnSpc>
              <a:spcAft>
                <a:spcPts val="1000"/>
              </a:spcAft>
              <a:buSzPct val="100000"/>
              <a:buChar char="•"/>
            </a:pPr>
            <a:r>
              <a:rPr lang="en-US" sz="1800" dirty="0">
                <a:solidFill>
                  <a:srgbClr val="1E293B"/>
                </a:solidFill>
                <a:latin typeface="Calibri" pitchFamily="34" charset="0"/>
                <a:ea typeface="Calibri" pitchFamily="34" charset="-122"/>
                <a:cs typeface="Calibri" pitchFamily="34" charset="-120"/>
              </a:rPr>
              <a:t>Independent ⇒ uncorrelated (the converse fails, except for jointly Gaussian RVs)</a:t>
            </a:r>
            <a:endParaRPr lang="en-US" sz="1800" dirty="0"/>
          </a:p>
        </p:txBody>
      </p:sp>
      <p:sp>
        <p:nvSpPr>
          <p:cNvPr id="6" name="Shape 3"/>
          <p:cNvSpPr/>
          <p:nvPr/>
        </p:nvSpPr>
        <p:spPr>
          <a:xfrm>
            <a:off x="548640" y="4434840"/>
            <a:ext cx="6309360" cy="1691640"/>
          </a:xfrm>
          <a:prstGeom prst="roundRect">
            <a:avLst>
              <a:gd name="adj" fmla="val 4324"/>
            </a:avLst>
          </a:prstGeom>
          <a:solidFill>
            <a:srgbClr val="EDF5F0"/>
          </a:solidFill>
          <a:ln w="12700">
            <a:solidFill>
              <a:srgbClr val="EDF5F0"/>
            </a:solidFill>
            <a:prstDash val="solid"/>
          </a:ln>
        </p:spPr>
        <p:txBody>
          <a:bodyPr/>
          <a:lstStyle/>
          <a:p>
            <a:endParaRPr lang="en-US"/>
          </a:p>
        </p:txBody>
      </p:sp>
      <p:sp>
        <p:nvSpPr>
          <p:cNvPr id="7" name="Text 4"/>
          <p:cNvSpPr txBox="1"/>
          <p:nvPr/>
        </p:nvSpPr>
        <p:spPr>
          <a:xfrm>
            <a:off x="777240" y="4562856"/>
            <a:ext cx="5852160" cy="274320"/>
          </a:xfrm>
          <a:prstGeom prst="rect">
            <a:avLst/>
          </a:prstGeom>
          <a:noFill/>
          <a:ln/>
        </p:spPr>
        <p:txBody>
          <a:bodyPr wrap="square" lIns="0" tIns="0" rIns="0" bIns="0" rtlCol="0" anchor="ctr"/>
          <a:lstStyle/>
          <a:p>
            <a:pPr marL="0" indent="0">
              <a:buNone/>
            </a:pPr>
            <a:r>
              <a:rPr lang="en-US" sz="1200" b="1" kern="0" spc="150" dirty="0">
                <a:solidFill>
                  <a:srgbClr val="2F6B4F"/>
                </a:solidFill>
                <a:latin typeface="Calibri" pitchFamily="34" charset="0"/>
                <a:ea typeface="Calibri" pitchFamily="34" charset="-122"/>
                <a:cs typeface="Calibri" pitchFamily="34" charset="-120"/>
              </a:rPr>
              <a:t>COUNTEREXAMPLE</a:t>
            </a:r>
            <a:endParaRPr lang="en-US" sz="1200" dirty="0"/>
          </a:p>
        </p:txBody>
      </p:sp>
      <p:pic>
        <p:nvPicPr>
          <p:cNvPr id="8" name="Image 1" descr="counter"/>
          <p:cNvPicPr>
            <a:picLocks noChangeAspect="1"/>
          </p:cNvPicPr>
          <p:nvPr/>
        </p:nvPicPr>
        <p:blipFill>
          <a:blip r:embed="rId4"/>
          <a:stretch>
            <a:fillRect/>
          </a:stretch>
        </p:blipFill>
        <p:spPr>
          <a:xfrm>
            <a:off x="777240" y="4956048"/>
            <a:ext cx="5506974" cy="251460"/>
          </a:xfrm>
          <a:prstGeom prst="rect">
            <a:avLst/>
          </a:prstGeom>
        </p:spPr>
      </p:pic>
      <p:pic>
        <p:nvPicPr>
          <p:cNvPr id="9" name="Image 2" descr="Y = X squared scatter plot"/>
          <p:cNvPicPr>
            <a:picLocks noChangeAspect="1"/>
          </p:cNvPicPr>
          <p:nvPr/>
        </p:nvPicPr>
        <p:blipFill>
          <a:blip r:embed="rId5"/>
          <a:stretch>
            <a:fillRect/>
          </a:stretch>
        </p:blipFill>
        <p:spPr>
          <a:xfrm>
            <a:off x="7132320" y="1927665"/>
            <a:ext cx="4480560" cy="3688470"/>
          </a:xfrm>
          <a:prstGeom prst="rect">
            <a:avLst/>
          </a:prstGeom>
        </p:spPr>
      </p:pic>
      <p:sp>
        <p:nvSpPr>
          <p:cNvPr id="10" name="Text 5"/>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41 / 62</a:t>
            </a:r>
            <a:endParaRPr lang="en-US" sz="1100" dirty="0"/>
          </a:p>
        </p:txBody>
      </p:sp>
      <p:sp>
        <p:nvSpPr>
          <p:cNvPr id="11" name="Text 6"/>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05   LINEAR CORRELATION</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Variance, Correlation and Standard Deviation</a:t>
            </a:r>
            <a:endParaRPr lang="en-US" sz="3000" dirty="0"/>
          </a:p>
        </p:txBody>
      </p:sp>
      <p:sp>
        <p:nvSpPr>
          <p:cNvPr id="4" name="Shape 2"/>
          <p:cNvSpPr/>
          <p:nvPr/>
        </p:nvSpPr>
        <p:spPr>
          <a:xfrm>
            <a:off x="548640" y="1417320"/>
            <a:ext cx="6583680" cy="1691640"/>
          </a:xfrm>
          <a:prstGeom prst="roundRect">
            <a:avLst>
              <a:gd name="adj" fmla="val 4324"/>
            </a:avLst>
          </a:prstGeom>
          <a:solidFill>
            <a:srgbClr val="EEF2F8"/>
          </a:solidFill>
          <a:ln w="12700">
            <a:solidFill>
              <a:srgbClr val="EEF2F8"/>
            </a:solidFill>
            <a:prstDash val="solid"/>
          </a:ln>
        </p:spPr>
        <p:txBody>
          <a:bodyPr/>
          <a:lstStyle/>
          <a:p>
            <a:endParaRPr lang="en-US"/>
          </a:p>
        </p:txBody>
      </p:sp>
      <p:sp>
        <p:nvSpPr>
          <p:cNvPr id="5" name="Text 3"/>
          <p:cNvSpPr txBox="1"/>
          <p:nvPr/>
        </p:nvSpPr>
        <p:spPr>
          <a:xfrm>
            <a:off x="777240" y="1545336"/>
            <a:ext cx="6126480"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VARIANCE: COVARIANCE OF X WITH ITSELF</a:t>
            </a:r>
            <a:endParaRPr lang="en-US" sz="1200" dirty="0"/>
          </a:p>
        </p:txBody>
      </p:sp>
      <p:pic>
        <p:nvPicPr>
          <p:cNvPr id="6" name="Image 0" descr="var"/>
          <p:cNvPicPr>
            <a:picLocks noChangeAspect="1"/>
          </p:cNvPicPr>
          <p:nvPr/>
        </p:nvPicPr>
        <p:blipFill>
          <a:blip r:embed="rId3"/>
          <a:stretch>
            <a:fillRect/>
          </a:stretch>
        </p:blipFill>
        <p:spPr>
          <a:xfrm>
            <a:off x="777240" y="1892808"/>
            <a:ext cx="3767328" cy="269748"/>
          </a:xfrm>
          <a:prstGeom prst="rect">
            <a:avLst/>
          </a:prstGeom>
        </p:spPr>
      </p:pic>
      <p:pic>
        <p:nvPicPr>
          <p:cNvPr id="7" name="Image 1" descr="var2"/>
          <p:cNvPicPr>
            <a:picLocks noChangeAspect="1"/>
          </p:cNvPicPr>
          <p:nvPr/>
        </p:nvPicPr>
        <p:blipFill>
          <a:blip r:embed="rId4"/>
          <a:stretch>
            <a:fillRect/>
          </a:stretch>
        </p:blipFill>
        <p:spPr>
          <a:xfrm>
            <a:off x="777240" y="2441448"/>
            <a:ext cx="3893058" cy="251460"/>
          </a:xfrm>
          <a:prstGeom prst="rect">
            <a:avLst/>
          </a:prstGeom>
        </p:spPr>
      </p:pic>
      <p:sp>
        <p:nvSpPr>
          <p:cNvPr id="8" name="Shape 4"/>
          <p:cNvSpPr/>
          <p:nvPr/>
        </p:nvSpPr>
        <p:spPr>
          <a:xfrm>
            <a:off x="548640" y="3291840"/>
            <a:ext cx="6583680" cy="1691640"/>
          </a:xfrm>
          <a:prstGeom prst="roundRect">
            <a:avLst>
              <a:gd name="adj" fmla="val 4324"/>
            </a:avLst>
          </a:prstGeom>
          <a:solidFill>
            <a:srgbClr val="EEF2F8"/>
          </a:solidFill>
          <a:ln w="12700">
            <a:solidFill>
              <a:srgbClr val="EEF2F8"/>
            </a:solidFill>
            <a:prstDash val="solid"/>
          </a:ln>
        </p:spPr>
        <p:txBody>
          <a:bodyPr/>
          <a:lstStyle/>
          <a:p>
            <a:endParaRPr lang="en-US"/>
          </a:p>
        </p:txBody>
      </p:sp>
      <p:sp>
        <p:nvSpPr>
          <p:cNvPr id="9" name="Text 5"/>
          <p:cNvSpPr txBox="1"/>
          <p:nvPr/>
        </p:nvSpPr>
        <p:spPr>
          <a:xfrm>
            <a:off x="777240" y="3419856"/>
            <a:ext cx="6126480"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CORRELATION VS. COVARIANCE</a:t>
            </a:r>
            <a:endParaRPr lang="en-US" sz="1200" dirty="0"/>
          </a:p>
        </p:txBody>
      </p:sp>
      <p:pic>
        <p:nvPicPr>
          <p:cNvPr id="10" name="Image 2" descr="corr_R"/>
          <p:cNvPicPr>
            <a:picLocks noChangeAspect="1"/>
          </p:cNvPicPr>
          <p:nvPr/>
        </p:nvPicPr>
        <p:blipFill>
          <a:blip r:embed="rId5"/>
          <a:stretch>
            <a:fillRect/>
          </a:stretch>
        </p:blipFill>
        <p:spPr>
          <a:xfrm>
            <a:off x="777240" y="3767328"/>
            <a:ext cx="4023360" cy="228600"/>
          </a:xfrm>
          <a:prstGeom prst="rect">
            <a:avLst/>
          </a:prstGeom>
        </p:spPr>
      </p:pic>
      <p:pic>
        <p:nvPicPr>
          <p:cNvPr id="11" name="Image 3" descr="orth"/>
          <p:cNvPicPr>
            <a:picLocks noChangeAspect="1"/>
          </p:cNvPicPr>
          <p:nvPr/>
        </p:nvPicPr>
        <p:blipFill>
          <a:blip r:embed="rId6"/>
          <a:stretch>
            <a:fillRect/>
          </a:stretch>
        </p:blipFill>
        <p:spPr>
          <a:xfrm>
            <a:off x="777240" y="4315968"/>
            <a:ext cx="4953762" cy="228600"/>
          </a:xfrm>
          <a:prstGeom prst="rect">
            <a:avLst/>
          </a:prstGeom>
        </p:spPr>
      </p:pic>
      <p:sp>
        <p:nvSpPr>
          <p:cNvPr id="12" name="Shape 6"/>
          <p:cNvSpPr/>
          <p:nvPr/>
        </p:nvSpPr>
        <p:spPr>
          <a:xfrm>
            <a:off x="548640" y="5166360"/>
            <a:ext cx="6583680" cy="960120"/>
          </a:xfrm>
          <a:prstGeom prst="roundRect">
            <a:avLst>
              <a:gd name="adj" fmla="val 7619"/>
            </a:avLst>
          </a:prstGeom>
          <a:solidFill>
            <a:srgbClr val="EEF2F8"/>
          </a:solidFill>
          <a:ln w="12700">
            <a:solidFill>
              <a:srgbClr val="EEF2F8"/>
            </a:solidFill>
            <a:prstDash val="solid"/>
          </a:ln>
        </p:spPr>
        <p:txBody>
          <a:bodyPr/>
          <a:lstStyle/>
          <a:p>
            <a:endParaRPr lang="en-US"/>
          </a:p>
        </p:txBody>
      </p:sp>
      <p:sp>
        <p:nvSpPr>
          <p:cNvPr id="13" name="Text 7"/>
          <p:cNvSpPr txBox="1"/>
          <p:nvPr/>
        </p:nvSpPr>
        <p:spPr>
          <a:xfrm>
            <a:off x="777240" y="5294376"/>
            <a:ext cx="6126480"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STANDARD DEVIATION</a:t>
            </a:r>
            <a:endParaRPr lang="en-US" sz="1200" dirty="0"/>
          </a:p>
        </p:txBody>
      </p:sp>
      <p:sp>
        <p:nvSpPr>
          <p:cNvPr id="14" name="Text 8"/>
          <p:cNvSpPr txBox="1"/>
          <p:nvPr/>
        </p:nvSpPr>
        <p:spPr>
          <a:xfrm>
            <a:off x="2971800" y="5257800"/>
            <a:ext cx="4114800" cy="365760"/>
          </a:xfrm>
          <a:prstGeom prst="rect">
            <a:avLst/>
          </a:prstGeom>
          <a:noFill/>
          <a:ln/>
        </p:spPr>
        <p:txBody>
          <a:bodyPr wrap="square" lIns="0" tIns="0" rIns="0" bIns="0" rtlCol="0" anchor="ctr"/>
          <a:lstStyle/>
          <a:p>
            <a:pPr marL="0" indent="0">
              <a:buNone/>
            </a:pPr>
            <a:r>
              <a:rPr lang="en-US" sz="1700" dirty="0">
                <a:solidFill>
                  <a:srgbClr val="1E293B"/>
                </a:solidFill>
                <a:latin typeface="Calibri" pitchFamily="34" charset="0"/>
                <a:ea typeface="Calibri" pitchFamily="34" charset="-122"/>
                <a:cs typeface="Calibri" pitchFamily="34" charset="-120"/>
              </a:rPr>
              <a:t>σ</a:t>
            </a:r>
            <a:r>
              <a:rPr lang="en-US" sz="1700" baseline="-40000" dirty="0">
                <a:solidFill>
                  <a:srgbClr val="1E293B"/>
                </a:solidFill>
                <a:latin typeface="Calibri" pitchFamily="34" charset="0"/>
                <a:ea typeface="Calibri" pitchFamily="34" charset="-122"/>
                <a:cs typeface="Calibri" pitchFamily="34" charset="-120"/>
              </a:rPr>
              <a:t>X</a:t>
            </a:r>
            <a:r>
              <a:rPr lang="en-US" sz="1700" dirty="0">
                <a:solidFill>
                  <a:srgbClr val="1E293B"/>
                </a:solidFill>
                <a:latin typeface="Calibri" pitchFamily="34" charset="0"/>
                <a:ea typeface="Calibri" pitchFamily="34" charset="-122"/>
                <a:cs typeface="Calibri" pitchFamily="34" charset="-120"/>
              </a:rPr>
              <a:t> = √Var(X): same units as X</a:t>
            </a:r>
            <a:endParaRPr lang="en-US" sz="1700" dirty="0"/>
          </a:p>
        </p:txBody>
      </p:sp>
      <p:pic>
        <p:nvPicPr>
          <p:cNvPr id="15" name="Image 4" descr="Two Gaussians with the same mean and different spread"/>
          <p:cNvPicPr>
            <a:picLocks noChangeAspect="1"/>
          </p:cNvPicPr>
          <p:nvPr/>
        </p:nvPicPr>
        <p:blipFill>
          <a:blip r:embed="rId7"/>
          <a:stretch>
            <a:fillRect/>
          </a:stretch>
        </p:blipFill>
        <p:spPr>
          <a:xfrm>
            <a:off x="7406640" y="2233090"/>
            <a:ext cx="4206240" cy="3077621"/>
          </a:xfrm>
          <a:prstGeom prst="rect">
            <a:avLst/>
          </a:prstGeom>
        </p:spPr>
      </p:pic>
      <p:sp>
        <p:nvSpPr>
          <p:cNvPr id="17" name="Text 9"/>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42 / 62</a:t>
            </a:r>
            <a:endParaRPr lang="en-US" sz="1100" dirty="0"/>
          </a:p>
        </p:txBody>
      </p:sp>
      <p:sp>
        <p:nvSpPr>
          <p:cNvPr id="18" name="Text 10"/>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05   LINEAR CORRELATION</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Moments</a:t>
            </a:r>
            <a:endParaRPr lang="en-US" sz="3000" dirty="0"/>
          </a:p>
        </p:txBody>
      </p:sp>
      <p:sp>
        <p:nvSpPr>
          <p:cNvPr id="4" name="Shape 2"/>
          <p:cNvSpPr/>
          <p:nvPr/>
        </p:nvSpPr>
        <p:spPr>
          <a:xfrm>
            <a:off x="548640" y="1417320"/>
            <a:ext cx="5486400" cy="1600200"/>
          </a:xfrm>
          <a:prstGeom prst="roundRect">
            <a:avLst>
              <a:gd name="adj" fmla="val 4571"/>
            </a:avLst>
          </a:prstGeom>
          <a:solidFill>
            <a:srgbClr val="EEF2F8"/>
          </a:solidFill>
          <a:ln w="12700">
            <a:solidFill>
              <a:srgbClr val="EEF2F8"/>
            </a:solidFill>
            <a:prstDash val="solid"/>
          </a:ln>
        </p:spPr>
        <p:txBody>
          <a:bodyPr/>
          <a:lstStyle/>
          <a:p>
            <a:endParaRPr lang="en-US"/>
          </a:p>
        </p:txBody>
      </p:sp>
      <p:sp>
        <p:nvSpPr>
          <p:cNvPr id="5" name="Text 3"/>
          <p:cNvSpPr txBox="1"/>
          <p:nvPr/>
        </p:nvSpPr>
        <p:spPr>
          <a:xfrm>
            <a:off x="777240" y="1545336"/>
            <a:ext cx="5029200"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n-TH MOMENT</a:t>
            </a:r>
            <a:endParaRPr lang="en-US" sz="1200" dirty="0"/>
          </a:p>
        </p:txBody>
      </p:sp>
      <p:pic>
        <p:nvPicPr>
          <p:cNvPr id="6" name="Image 0" descr="moment"/>
          <p:cNvPicPr>
            <a:picLocks noChangeAspect="1"/>
          </p:cNvPicPr>
          <p:nvPr/>
        </p:nvPicPr>
        <p:blipFill>
          <a:blip r:embed="rId3"/>
          <a:stretch>
            <a:fillRect/>
          </a:stretch>
        </p:blipFill>
        <p:spPr>
          <a:xfrm>
            <a:off x="777240" y="1892808"/>
            <a:ext cx="2796845" cy="512597"/>
          </a:xfrm>
          <a:prstGeom prst="rect">
            <a:avLst/>
          </a:prstGeom>
        </p:spPr>
      </p:pic>
      <p:sp>
        <p:nvSpPr>
          <p:cNvPr id="7" name="Shape 4"/>
          <p:cNvSpPr/>
          <p:nvPr/>
        </p:nvSpPr>
        <p:spPr>
          <a:xfrm>
            <a:off x="6309360" y="1417320"/>
            <a:ext cx="5333695" cy="1600200"/>
          </a:xfrm>
          <a:prstGeom prst="roundRect">
            <a:avLst>
              <a:gd name="adj" fmla="val 4571"/>
            </a:avLst>
          </a:prstGeom>
          <a:solidFill>
            <a:srgbClr val="EEF2F8"/>
          </a:solidFill>
          <a:ln w="12700">
            <a:solidFill>
              <a:srgbClr val="EEF2F8"/>
            </a:solidFill>
            <a:prstDash val="solid"/>
          </a:ln>
        </p:spPr>
        <p:txBody>
          <a:bodyPr/>
          <a:lstStyle/>
          <a:p>
            <a:endParaRPr lang="en-US"/>
          </a:p>
        </p:txBody>
      </p:sp>
      <p:sp>
        <p:nvSpPr>
          <p:cNvPr id="8" name="Text 5"/>
          <p:cNvSpPr txBox="1"/>
          <p:nvPr/>
        </p:nvSpPr>
        <p:spPr>
          <a:xfrm>
            <a:off x="6537960" y="1545336"/>
            <a:ext cx="4876495"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n-TH CENTRAL MOMENT</a:t>
            </a:r>
            <a:endParaRPr lang="en-US" sz="1200" dirty="0"/>
          </a:p>
        </p:txBody>
      </p:sp>
      <p:pic>
        <p:nvPicPr>
          <p:cNvPr id="9" name="Image 1" descr="cmoment"/>
          <p:cNvPicPr>
            <a:picLocks noChangeAspect="1"/>
          </p:cNvPicPr>
          <p:nvPr/>
        </p:nvPicPr>
        <p:blipFill>
          <a:blip r:embed="rId4"/>
          <a:stretch>
            <a:fillRect/>
          </a:stretch>
        </p:blipFill>
        <p:spPr>
          <a:xfrm>
            <a:off x="6537960" y="2002536"/>
            <a:ext cx="1848307" cy="285293"/>
          </a:xfrm>
          <a:prstGeom prst="rect">
            <a:avLst/>
          </a:prstGeom>
        </p:spPr>
      </p:pic>
      <p:sp>
        <p:nvSpPr>
          <p:cNvPr id="10" name="Shape 6"/>
          <p:cNvSpPr/>
          <p:nvPr/>
        </p:nvSpPr>
        <p:spPr>
          <a:xfrm>
            <a:off x="548640" y="3200400"/>
            <a:ext cx="11094415" cy="1280160"/>
          </a:xfrm>
          <a:prstGeom prst="roundRect">
            <a:avLst>
              <a:gd name="adj" fmla="val 5714"/>
            </a:avLst>
          </a:prstGeom>
          <a:solidFill>
            <a:srgbClr val="FBEEF0"/>
          </a:solidFill>
          <a:ln w="12700">
            <a:solidFill>
              <a:srgbClr val="FBEEF0"/>
            </a:solidFill>
            <a:prstDash val="solid"/>
          </a:ln>
        </p:spPr>
        <p:txBody>
          <a:bodyPr/>
          <a:lstStyle/>
          <a:p>
            <a:endParaRPr lang="en-US"/>
          </a:p>
        </p:txBody>
      </p:sp>
      <p:sp>
        <p:nvSpPr>
          <p:cNvPr id="11" name="Text 7"/>
          <p:cNvSpPr txBox="1"/>
          <p:nvPr/>
        </p:nvSpPr>
        <p:spPr>
          <a:xfrm>
            <a:off x="777240" y="3328416"/>
            <a:ext cx="10637215"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MEAN AND VARIANCE</a:t>
            </a:r>
            <a:endParaRPr lang="en-US" sz="1200" dirty="0"/>
          </a:p>
        </p:txBody>
      </p:sp>
      <p:pic>
        <p:nvPicPr>
          <p:cNvPr id="12" name="Image 2" descr="moment_rel"/>
          <p:cNvPicPr>
            <a:picLocks noChangeAspect="1"/>
          </p:cNvPicPr>
          <p:nvPr/>
        </p:nvPicPr>
        <p:blipFill>
          <a:blip r:embed="rId5"/>
          <a:stretch>
            <a:fillRect/>
          </a:stretch>
        </p:blipFill>
        <p:spPr>
          <a:xfrm>
            <a:off x="777240" y="3675888"/>
            <a:ext cx="3157728" cy="265786"/>
          </a:xfrm>
          <a:prstGeom prst="rect">
            <a:avLst/>
          </a:prstGeom>
        </p:spPr>
      </p:pic>
      <p:sp>
        <p:nvSpPr>
          <p:cNvPr id="13" name="Text 8"/>
          <p:cNvSpPr txBox="1"/>
          <p:nvPr/>
        </p:nvSpPr>
        <p:spPr>
          <a:xfrm>
            <a:off x="6172200" y="3630168"/>
            <a:ext cx="5394960" cy="731520"/>
          </a:xfrm>
          <a:prstGeom prst="rect">
            <a:avLst/>
          </a:prstGeom>
          <a:noFill/>
          <a:ln/>
        </p:spPr>
        <p:txBody>
          <a:bodyPr wrap="square" lIns="0" tIns="0" rIns="0" bIns="0" rtlCol="0" anchor="t"/>
          <a:lstStyle/>
          <a:p>
            <a:pPr marL="0" indent="0" algn="l">
              <a:lnSpc>
                <a:spcPct val="105000"/>
              </a:lnSpc>
              <a:spcAft>
                <a:spcPts val="800"/>
              </a:spcAft>
              <a:buNone/>
            </a:pPr>
            <a:r>
              <a:rPr lang="en-US" sz="1600" dirty="0">
                <a:solidFill>
                  <a:srgbClr val="1E293B"/>
                </a:solidFill>
                <a:latin typeface="Calibri" pitchFamily="34" charset="0"/>
                <a:ea typeface="Calibri" pitchFamily="34" charset="-122"/>
                <a:cs typeface="Calibri" pitchFamily="34" charset="-120"/>
              </a:rPr>
              <a:t>The mean is the first moment; the variance is the </a:t>
            </a:r>
            <a:r>
              <a:rPr lang="en-US" sz="1600" b="1" dirty="0">
                <a:solidFill>
                  <a:srgbClr val="A6192E"/>
                </a:solidFill>
                <a:latin typeface="Calibri" pitchFamily="34" charset="0"/>
                <a:ea typeface="Calibri" pitchFamily="34" charset="-122"/>
                <a:cs typeface="Calibri" pitchFamily="34" charset="-120"/>
              </a:rPr>
              <a:t>second moment minus the squared mean</a:t>
            </a:r>
            <a:endParaRPr lang="en-US" sz="1600" dirty="0"/>
          </a:p>
        </p:txBody>
      </p:sp>
      <p:sp>
        <p:nvSpPr>
          <p:cNvPr id="14" name="Shape 9"/>
          <p:cNvSpPr/>
          <p:nvPr/>
        </p:nvSpPr>
        <p:spPr>
          <a:xfrm>
            <a:off x="548640" y="4663440"/>
            <a:ext cx="11094415" cy="1463040"/>
          </a:xfrm>
          <a:prstGeom prst="roundRect">
            <a:avLst>
              <a:gd name="adj" fmla="val 5000"/>
            </a:avLst>
          </a:prstGeom>
          <a:solidFill>
            <a:srgbClr val="F1F5F9"/>
          </a:solidFill>
          <a:ln w="12700">
            <a:solidFill>
              <a:srgbClr val="F1F5F9"/>
            </a:solidFill>
            <a:prstDash val="solid"/>
          </a:ln>
        </p:spPr>
        <p:txBody>
          <a:bodyPr/>
          <a:lstStyle/>
          <a:p>
            <a:endParaRPr lang="en-US"/>
          </a:p>
        </p:txBody>
      </p:sp>
      <p:sp>
        <p:nvSpPr>
          <p:cNvPr id="15" name="Text 10"/>
          <p:cNvSpPr txBox="1"/>
          <p:nvPr/>
        </p:nvSpPr>
        <p:spPr>
          <a:xfrm>
            <a:off x="777240" y="4791456"/>
            <a:ext cx="10637215" cy="274320"/>
          </a:xfrm>
          <a:prstGeom prst="rect">
            <a:avLst/>
          </a:prstGeom>
          <a:noFill/>
          <a:ln/>
        </p:spPr>
        <p:txBody>
          <a:bodyPr wrap="square" lIns="0" tIns="0" rIns="0" bIns="0" rtlCol="0" anchor="ctr"/>
          <a:lstStyle/>
          <a:p>
            <a:pPr marL="0" indent="0">
              <a:buNone/>
            </a:pPr>
            <a:r>
              <a:rPr lang="en-US" sz="1200" b="1" kern="0" spc="150" dirty="0">
                <a:solidFill>
                  <a:srgbClr val="64748B"/>
                </a:solidFill>
                <a:latin typeface="Calibri" pitchFamily="34" charset="0"/>
                <a:ea typeface="Calibri" pitchFamily="34" charset="-122"/>
                <a:cs typeface="Calibri" pitchFamily="34" charset="-120"/>
              </a:rPr>
              <a:t>NORMALIZED (STANDARDIZED) MOMENTS</a:t>
            </a:r>
            <a:endParaRPr lang="en-US" sz="1200" dirty="0"/>
          </a:p>
        </p:txBody>
      </p:sp>
      <p:pic>
        <p:nvPicPr>
          <p:cNvPr id="16" name="Image 3" descr="skew"/>
          <p:cNvPicPr>
            <a:picLocks noChangeAspect="1"/>
          </p:cNvPicPr>
          <p:nvPr/>
        </p:nvPicPr>
        <p:blipFill>
          <a:blip r:embed="rId6"/>
          <a:stretch>
            <a:fillRect/>
          </a:stretch>
        </p:blipFill>
        <p:spPr>
          <a:xfrm>
            <a:off x="777240" y="5138928"/>
            <a:ext cx="5262372" cy="434340"/>
          </a:xfrm>
          <a:prstGeom prst="rect">
            <a:avLst/>
          </a:prstGeom>
        </p:spPr>
      </p:pic>
      <p:sp>
        <p:nvSpPr>
          <p:cNvPr id="18" name="Text 11"/>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43 / 62</a:t>
            </a:r>
            <a:endParaRPr lang="en-US" sz="1100" dirty="0"/>
          </a:p>
        </p:txBody>
      </p:sp>
      <p:sp>
        <p:nvSpPr>
          <p:cNvPr id="19" name="Text 12"/>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1B2A4A"/>
        </a:solidFill>
        <a:effectLst/>
      </p:bgPr>
    </p:bg>
    <p:spTree>
      <p:nvGrpSpPr>
        <p:cNvPr id="1" name=""/>
        <p:cNvGrpSpPr/>
        <p:nvPr/>
      </p:nvGrpSpPr>
      <p:grpSpPr>
        <a:xfrm>
          <a:off x="0" y="0"/>
          <a:ext cx="0" cy="0"/>
          <a:chOff x="0" y="0"/>
          <a:chExt cx="0" cy="0"/>
        </a:xfrm>
      </p:grpSpPr>
      <p:sp>
        <p:nvSpPr>
          <p:cNvPr id="2" name="Text 0"/>
          <p:cNvSpPr txBox="1"/>
          <p:nvPr/>
        </p:nvSpPr>
        <p:spPr>
          <a:xfrm>
            <a:off x="548640" y="1188720"/>
            <a:ext cx="2743200" cy="1371600"/>
          </a:xfrm>
          <a:prstGeom prst="rect">
            <a:avLst/>
          </a:prstGeom>
          <a:noFill/>
          <a:ln/>
        </p:spPr>
        <p:txBody>
          <a:bodyPr wrap="square" lIns="0" tIns="0" rIns="0" bIns="0" rtlCol="0" anchor="ctr"/>
          <a:lstStyle/>
          <a:p>
            <a:pPr marL="0" indent="0">
              <a:buNone/>
            </a:pPr>
            <a:r>
              <a:rPr lang="en-US" sz="9600" b="1" dirty="0">
                <a:solidFill>
                  <a:srgbClr val="F2B8C0"/>
                </a:solidFill>
                <a:latin typeface="Cambria" pitchFamily="34" charset="0"/>
                <a:ea typeface="Cambria" pitchFamily="34" charset="-122"/>
                <a:cs typeface="Cambria" pitchFamily="34" charset="-120"/>
              </a:rPr>
              <a:t>06</a:t>
            </a:r>
            <a:endParaRPr lang="en-US" sz="9600" dirty="0"/>
          </a:p>
        </p:txBody>
      </p:sp>
      <p:sp>
        <p:nvSpPr>
          <p:cNvPr id="3" name="Text 1"/>
          <p:cNvSpPr txBox="1"/>
          <p:nvPr/>
        </p:nvSpPr>
        <p:spPr>
          <a:xfrm>
            <a:off x="548640" y="2651760"/>
            <a:ext cx="10058400" cy="91440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Important Theorems</a:t>
            </a:r>
            <a:endParaRPr lang="en-US" sz="4000" dirty="0"/>
          </a:p>
        </p:txBody>
      </p:sp>
      <p:sp>
        <p:nvSpPr>
          <p:cNvPr id="4" name="Text 2"/>
          <p:cNvSpPr txBox="1"/>
          <p:nvPr/>
        </p:nvSpPr>
        <p:spPr>
          <a:xfrm>
            <a:off x="548640" y="3611880"/>
            <a:ext cx="9144000" cy="731520"/>
          </a:xfrm>
          <a:prstGeom prst="rect">
            <a:avLst/>
          </a:prstGeom>
          <a:noFill/>
          <a:ln/>
        </p:spPr>
        <p:txBody>
          <a:bodyPr wrap="square" lIns="0" tIns="0" rIns="0" bIns="0" rtlCol="0" anchor="ctr"/>
          <a:lstStyle/>
          <a:p>
            <a:pPr marL="0" indent="0">
              <a:buNone/>
            </a:pPr>
            <a:r>
              <a:rPr lang="en-US" sz="2000" dirty="0">
                <a:solidFill>
                  <a:srgbClr val="C9D4E8"/>
                </a:solidFill>
                <a:latin typeface="Calibri" pitchFamily="34" charset="0"/>
                <a:ea typeface="Calibri" pitchFamily="34" charset="-122"/>
                <a:cs typeface="Calibri" pitchFamily="34" charset="-120"/>
              </a:rPr>
              <a:t>Limit theorems and inequalities that make averages trustworthy.</a:t>
            </a:r>
            <a:endParaRPr lang="en-US" sz="2000" dirty="0"/>
          </a:p>
        </p:txBody>
      </p:sp>
      <p:sp>
        <p:nvSpPr>
          <p:cNvPr id="5" name="Shape 3"/>
          <p:cNvSpPr/>
          <p:nvPr/>
        </p:nvSpPr>
        <p:spPr>
          <a:xfrm>
            <a:off x="548640"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6" name="Text 4"/>
          <p:cNvSpPr txBox="1"/>
          <p:nvPr/>
        </p:nvSpPr>
        <p:spPr>
          <a:xfrm>
            <a:off x="548640"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Shape 5"/>
          <p:cNvSpPr/>
          <p:nvPr/>
        </p:nvSpPr>
        <p:spPr>
          <a:xfrm>
            <a:off x="1115568"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8" name="Text 6"/>
          <p:cNvSpPr txBox="1"/>
          <p:nvPr/>
        </p:nvSpPr>
        <p:spPr>
          <a:xfrm>
            <a:off x="1115568"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9" name="Shape 7"/>
          <p:cNvSpPr/>
          <p:nvPr/>
        </p:nvSpPr>
        <p:spPr>
          <a:xfrm>
            <a:off x="1682496"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10" name="Text 8"/>
          <p:cNvSpPr txBox="1"/>
          <p:nvPr/>
        </p:nvSpPr>
        <p:spPr>
          <a:xfrm>
            <a:off x="1682496"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1" name="Shape 9"/>
          <p:cNvSpPr/>
          <p:nvPr/>
        </p:nvSpPr>
        <p:spPr>
          <a:xfrm>
            <a:off x="2249424"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12" name="Text 10"/>
          <p:cNvSpPr txBox="1"/>
          <p:nvPr/>
        </p:nvSpPr>
        <p:spPr>
          <a:xfrm>
            <a:off x="2249424"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3" name="Shape 11"/>
          <p:cNvSpPr/>
          <p:nvPr/>
        </p:nvSpPr>
        <p:spPr>
          <a:xfrm>
            <a:off x="2816352"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14" name="Text 12"/>
          <p:cNvSpPr txBox="1"/>
          <p:nvPr/>
        </p:nvSpPr>
        <p:spPr>
          <a:xfrm>
            <a:off x="2816352"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15" name="Shape 13"/>
          <p:cNvSpPr/>
          <p:nvPr/>
        </p:nvSpPr>
        <p:spPr>
          <a:xfrm>
            <a:off x="3383280" y="5669280"/>
            <a:ext cx="365760" cy="365760"/>
          </a:xfrm>
          <a:prstGeom prst="ellipse">
            <a:avLst/>
          </a:prstGeom>
          <a:solidFill>
            <a:srgbClr val="FFFFFF"/>
          </a:solidFill>
          <a:ln w="15875">
            <a:solidFill>
              <a:srgbClr val="FFFFFF"/>
            </a:solidFill>
            <a:prstDash val="solid"/>
          </a:ln>
        </p:spPr>
        <p:txBody>
          <a:bodyPr/>
          <a:lstStyle/>
          <a:p>
            <a:endParaRPr lang="en-US"/>
          </a:p>
        </p:txBody>
      </p:sp>
      <p:sp>
        <p:nvSpPr>
          <p:cNvPr id="16" name="Text 14"/>
          <p:cNvSpPr txBox="1"/>
          <p:nvPr/>
        </p:nvSpPr>
        <p:spPr>
          <a:xfrm>
            <a:off x="3383280" y="5669280"/>
            <a:ext cx="365760" cy="365760"/>
          </a:xfrm>
          <a:prstGeom prst="rect">
            <a:avLst/>
          </a:prstGeom>
          <a:noFill/>
          <a:ln/>
        </p:spPr>
        <p:txBody>
          <a:bodyPr wrap="square" lIns="0" tIns="0" rIns="0" bIns="0" rtlCol="0" anchor="ctr"/>
          <a:lstStyle/>
          <a:p>
            <a:pPr marL="0" indent="0" algn="ctr">
              <a:buNone/>
            </a:pPr>
            <a:r>
              <a:rPr lang="en-US" sz="1200" b="1" dirty="0">
                <a:solidFill>
                  <a:srgbClr val="1B2A4A"/>
                </a:solidFill>
                <a:latin typeface="Calibri" pitchFamily="34" charset="0"/>
                <a:ea typeface="Calibri" pitchFamily="34" charset="-122"/>
                <a:cs typeface="Calibri" pitchFamily="34" charset="-120"/>
              </a:rPr>
              <a:t>6</a:t>
            </a:r>
            <a:endParaRPr lang="en-US" sz="1200" dirty="0"/>
          </a:p>
        </p:txBody>
      </p:sp>
      <p:sp>
        <p:nvSpPr>
          <p:cNvPr id="17" name="Shape 15"/>
          <p:cNvSpPr/>
          <p:nvPr/>
        </p:nvSpPr>
        <p:spPr>
          <a:xfrm>
            <a:off x="3950208" y="5669280"/>
            <a:ext cx="365760" cy="365760"/>
          </a:xfrm>
          <a:prstGeom prst="ellipse">
            <a:avLst/>
          </a:prstGeom>
          <a:solidFill>
            <a:srgbClr val="1B2A4A"/>
          </a:solidFill>
          <a:ln w="15875">
            <a:solidFill>
              <a:srgbClr val="5B6B8C"/>
            </a:solidFill>
            <a:prstDash val="solid"/>
          </a:ln>
        </p:spPr>
        <p:txBody>
          <a:bodyPr/>
          <a:lstStyle/>
          <a:p>
            <a:endParaRPr lang="en-US"/>
          </a:p>
        </p:txBody>
      </p:sp>
      <p:sp>
        <p:nvSpPr>
          <p:cNvPr id="18" name="Text 16"/>
          <p:cNvSpPr txBox="1"/>
          <p:nvPr/>
        </p:nvSpPr>
        <p:spPr>
          <a:xfrm>
            <a:off x="3950208" y="5669280"/>
            <a:ext cx="365760" cy="365760"/>
          </a:xfrm>
          <a:prstGeom prst="rect">
            <a:avLst/>
          </a:prstGeom>
          <a:noFill/>
          <a:ln/>
        </p:spPr>
        <p:txBody>
          <a:bodyPr wrap="square" lIns="0" tIns="0" rIns="0" bIns="0" rtlCol="0" anchor="ctr"/>
          <a:lstStyle/>
          <a:p>
            <a:pPr marL="0" indent="0" algn="ctr">
              <a:buNone/>
            </a:pPr>
            <a:r>
              <a:rPr lang="en-US" sz="1200" b="1" dirty="0">
                <a:solidFill>
                  <a:srgbClr val="8391AD"/>
                </a:solidFill>
                <a:latin typeface="Calibri" pitchFamily="34" charset="0"/>
                <a:ea typeface="Calibri" pitchFamily="34" charset="-122"/>
                <a:cs typeface="Calibri" pitchFamily="34" charset="-120"/>
              </a:rPr>
              <a:t>7</a:t>
            </a:r>
            <a:endParaRPr lang="en-US" sz="1200" dirty="0"/>
          </a:p>
        </p:txBody>
      </p:sp>
      <p:sp>
        <p:nvSpPr>
          <p:cNvPr id="19" name="Text 17"/>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8391AD"/>
                </a:solidFill>
                <a:latin typeface="Calibri" pitchFamily="34" charset="0"/>
                <a:ea typeface="Calibri" pitchFamily="34" charset="-122"/>
                <a:cs typeface="Calibri" pitchFamily="34" charset="-120"/>
              </a:rPr>
              <a:t>44 / 62</a:t>
            </a:r>
            <a:endParaRPr lang="en-US" sz="11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06   IMPORTANT THEOREMS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Central Limit Theorem (CLT)</a:t>
            </a:r>
            <a:endParaRPr lang="en-US" sz="3000" dirty="0"/>
          </a:p>
        </p:txBody>
      </p:sp>
      <p:sp>
        <p:nvSpPr>
          <p:cNvPr id="4" name="Shape 2"/>
          <p:cNvSpPr/>
          <p:nvPr/>
        </p:nvSpPr>
        <p:spPr>
          <a:xfrm>
            <a:off x="548640" y="1371600"/>
            <a:ext cx="7223760" cy="2331720"/>
          </a:xfrm>
          <a:prstGeom prst="roundRect">
            <a:avLst>
              <a:gd name="adj" fmla="val 3137"/>
            </a:avLst>
          </a:prstGeom>
          <a:solidFill>
            <a:srgbClr val="FBEEF0"/>
          </a:solidFill>
          <a:ln w="12700">
            <a:solidFill>
              <a:srgbClr val="FBEEF0"/>
            </a:solidFill>
            <a:prstDash val="solid"/>
          </a:ln>
        </p:spPr>
        <p:txBody>
          <a:bodyPr/>
          <a:lstStyle/>
          <a:p>
            <a:endParaRPr lang="en-US"/>
          </a:p>
        </p:txBody>
      </p:sp>
      <p:sp>
        <p:nvSpPr>
          <p:cNvPr id="5" name="Text 3"/>
          <p:cNvSpPr txBox="1"/>
          <p:nvPr/>
        </p:nvSpPr>
        <p:spPr>
          <a:xfrm>
            <a:off x="777240" y="1499616"/>
            <a:ext cx="6766560"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THEOREM</a:t>
            </a:r>
            <a:endParaRPr lang="en-US" sz="1200" dirty="0"/>
          </a:p>
        </p:txBody>
      </p:sp>
      <p:sp>
        <p:nvSpPr>
          <p:cNvPr id="6" name="Text 4"/>
          <p:cNvSpPr txBox="1"/>
          <p:nvPr/>
        </p:nvSpPr>
        <p:spPr>
          <a:xfrm>
            <a:off x="777240" y="1828800"/>
            <a:ext cx="6766560" cy="411480"/>
          </a:xfrm>
          <a:prstGeom prst="rect">
            <a:avLst/>
          </a:prstGeom>
          <a:noFill/>
          <a:ln/>
        </p:spPr>
        <p:txBody>
          <a:bodyPr wrap="square" lIns="0" tIns="0" rIns="0" bIns="0" rtlCol="0" anchor="t"/>
          <a:lstStyle/>
          <a:p>
            <a:pPr marL="0" indent="0" algn="l">
              <a:lnSpc>
                <a:spcPct val="105000"/>
              </a:lnSpc>
              <a:spcAft>
                <a:spcPts val="800"/>
              </a:spcAft>
              <a:buNone/>
            </a:pPr>
            <a:r>
              <a:rPr lang="en-US" sz="1700" dirty="0">
                <a:solidFill>
                  <a:srgbClr val="1E293B"/>
                </a:solidFill>
                <a:latin typeface="Calibri" pitchFamily="34" charset="0"/>
                <a:ea typeface="Calibri" pitchFamily="34" charset="-122"/>
                <a:cs typeface="Calibri" pitchFamily="34" charset="-120"/>
              </a:rPr>
              <a:t>X</a:t>
            </a:r>
            <a:r>
              <a:rPr lang="en-US" sz="1700" baseline="-40000" dirty="0">
                <a:solidFill>
                  <a:srgbClr val="1E293B"/>
                </a:solidFill>
                <a:latin typeface="Calibri" pitchFamily="34" charset="0"/>
                <a:ea typeface="Calibri" pitchFamily="34" charset="-122"/>
                <a:cs typeface="Calibri" pitchFamily="34" charset="-120"/>
              </a:rPr>
              <a:t>1</a:t>
            </a:r>
            <a:r>
              <a:rPr lang="en-US" sz="1700" dirty="0">
                <a:solidFill>
                  <a:srgbClr val="1E293B"/>
                </a:solidFill>
                <a:latin typeface="Calibri" pitchFamily="34" charset="0"/>
                <a:ea typeface="Calibri" pitchFamily="34" charset="-122"/>
                <a:cs typeface="Calibri" pitchFamily="34" charset="-120"/>
              </a:rPr>
              <a:t>, X</a:t>
            </a:r>
            <a:r>
              <a:rPr lang="en-US" sz="1700" baseline="-40000" dirty="0">
                <a:solidFill>
                  <a:srgbClr val="1E293B"/>
                </a:solidFill>
                <a:latin typeface="Calibri" pitchFamily="34" charset="0"/>
                <a:ea typeface="Calibri" pitchFamily="34" charset="-122"/>
                <a:cs typeface="Calibri" pitchFamily="34" charset="-120"/>
              </a:rPr>
              <a:t>2</a:t>
            </a:r>
            <a:r>
              <a:rPr lang="en-US" sz="1700" dirty="0">
                <a:solidFill>
                  <a:srgbClr val="1E293B"/>
                </a:solidFill>
                <a:latin typeface="Calibri" pitchFamily="34" charset="0"/>
                <a:ea typeface="Calibri" pitchFamily="34" charset="-122"/>
                <a:cs typeface="Calibri" pitchFamily="34" charset="-120"/>
              </a:rPr>
              <a:t>, … i.i.d. with mean μ and </a:t>
            </a:r>
            <a:r>
              <a:rPr lang="en-US" sz="1700" b="1" dirty="0">
                <a:solidFill>
                  <a:srgbClr val="A6192E"/>
                </a:solidFill>
                <a:latin typeface="Calibri" pitchFamily="34" charset="0"/>
                <a:ea typeface="Calibri" pitchFamily="34" charset="-122"/>
                <a:cs typeface="Calibri" pitchFamily="34" charset="-120"/>
              </a:rPr>
              <a:t>finite</a:t>
            </a:r>
            <a:r>
              <a:rPr lang="en-US" sz="1700" dirty="0">
                <a:solidFill>
                  <a:srgbClr val="1E293B"/>
                </a:solidFill>
                <a:latin typeface="Calibri" pitchFamily="34" charset="0"/>
                <a:ea typeface="Calibri" pitchFamily="34" charset="-122"/>
                <a:cs typeface="Calibri" pitchFamily="34" charset="-120"/>
              </a:rPr>
              <a:t> variance σ</a:t>
            </a:r>
            <a:r>
              <a:rPr lang="en-US" sz="1700" baseline="30000" dirty="0">
                <a:solidFill>
                  <a:srgbClr val="1E293B"/>
                </a:solidFill>
                <a:latin typeface="Calibri" pitchFamily="34" charset="0"/>
                <a:ea typeface="Calibri" pitchFamily="34" charset="-122"/>
                <a:cs typeface="Calibri" pitchFamily="34" charset="-120"/>
              </a:rPr>
              <a:t>2</a:t>
            </a:r>
            <a:r>
              <a:rPr lang="en-US" sz="1700" dirty="0">
                <a:solidFill>
                  <a:srgbClr val="1E293B"/>
                </a:solidFill>
                <a:latin typeface="Calibri" pitchFamily="34" charset="0"/>
                <a:ea typeface="Calibri" pitchFamily="34" charset="-122"/>
                <a:cs typeface="Calibri" pitchFamily="34" charset="-120"/>
              </a:rPr>
              <a:t>:</a:t>
            </a:r>
            <a:endParaRPr lang="en-US" sz="1700" dirty="0"/>
          </a:p>
        </p:txBody>
      </p:sp>
      <p:pic>
        <p:nvPicPr>
          <p:cNvPr id="7" name="Image 0" descr="clt_s"/>
          <p:cNvPicPr>
            <a:picLocks noChangeAspect="1"/>
          </p:cNvPicPr>
          <p:nvPr/>
        </p:nvPicPr>
        <p:blipFill>
          <a:blip r:embed="rId3"/>
          <a:stretch>
            <a:fillRect/>
          </a:stretch>
        </p:blipFill>
        <p:spPr>
          <a:xfrm>
            <a:off x="777240" y="2258568"/>
            <a:ext cx="2562454" cy="559003"/>
          </a:xfrm>
          <a:prstGeom prst="rect">
            <a:avLst/>
          </a:prstGeom>
        </p:spPr>
      </p:pic>
      <p:pic>
        <p:nvPicPr>
          <p:cNvPr id="8" name="Image 1" descr="clt"/>
          <p:cNvPicPr>
            <a:picLocks noChangeAspect="1"/>
          </p:cNvPicPr>
          <p:nvPr/>
        </p:nvPicPr>
        <p:blipFill>
          <a:blip r:embed="rId4"/>
          <a:stretch>
            <a:fillRect/>
          </a:stretch>
        </p:blipFill>
        <p:spPr>
          <a:xfrm>
            <a:off x="777240" y="2944368"/>
            <a:ext cx="3580181" cy="462991"/>
          </a:xfrm>
          <a:prstGeom prst="rect">
            <a:avLst/>
          </a:prstGeom>
        </p:spPr>
      </p:pic>
      <p:sp>
        <p:nvSpPr>
          <p:cNvPr id="9" name="Shape 5"/>
          <p:cNvSpPr/>
          <p:nvPr/>
        </p:nvSpPr>
        <p:spPr>
          <a:xfrm>
            <a:off x="8046720" y="1371600"/>
            <a:ext cx="3596335" cy="2331720"/>
          </a:xfrm>
          <a:prstGeom prst="roundRect">
            <a:avLst>
              <a:gd name="adj" fmla="val 3137"/>
            </a:avLst>
          </a:prstGeom>
          <a:solidFill>
            <a:srgbClr val="F1F5F9"/>
          </a:solidFill>
          <a:ln w="12700">
            <a:solidFill>
              <a:srgbClr val="F1F5F9"/>
            </a:solidFill>
            <a:prstDash val="solid"/>
          </a:ln>
        </p:spPr>
        <p:txBody>
          <a:bodyPr/>
          <a:lstStyle/>
          <a:p>
            <a:endParaRPr lang="en-US"/>
          </a:p>
        </p:txBody>
      </p:sp>
      <p:sp>
        <p:nvSpPr>
          <p:cNvPr id="10" name="Text 6"/>
          <p:cNvSpPr txBox="1"/>
          <p:nvPr/>
        </p:nvSpPr>
        <p:spPr>
          <a:xfrm>
            <a:off x="8275320" y="1499616"/>
            <a:ext cx="3139135" cy="274320"/>
          </a:xfrm>
          <a:prstGeom prst="rect">
            <a:avLst/>
          </a:prstGeom>
          <a:noFill/>
          <a:ln/>
        </p:spPr>
        <p:txBody>
          <a:bodyPr wrap="square" lIns="0" tIns="0" rIns="0" bIns="0" rtlCol="0" anchor="ctr"/>
          <a:lstStyle/>
          <a:p>
            <a:pPr marL="0" indent="0">
              <a:buNone/>
            </a:pPr>
            <a:r>
              <a:rPr lang="en-US" sz="1200" b="1" kern="0" spc="150" dirty="0">
                <a:solidFill>
                  <a:srgbClr val="64748B"/>
                </a:solidFill>
                <a:latin typeface="Calibri" pitchFamily="34" charset="0"/>
                <a:ea typeface="Calibri" pitchFamily="34" charset="-122"/>
                <a:cs typeface="Calibri" pitchFamily="34" charset="-120"/>
              </a:rPr>
              <a:t>EXCEPTION: CAUCHY. WHY?</a:t>
            </a:r>
            <a:endParaRPr lang="en-US" sz="1200" dirty="0"/>
          </a:p>
        </p:txBody>
      </p:sp>
      <p:sp>
        <p:nvSpPr>
          <p:cNvPr id="11" name="Text 7"/>
          <p:cNvSpPr txBox="1"/>
          <p:nvPr/>
        </p:nvSpPr>
        <p:spPr>
          <a:xfrm>
            <a:off x="8275320" y="1828800"/>
            <a:ext cx="3139135" cy="1737360"/>
          </a:xfrm>
          <a:prstGeom prst="rect">
            <a:avLst/>
          </a:prstGeom>
          <a:noFill/>
          <a:ln/>
        </p:spPr>
        <p:txBody>
          <a:bodyPr wrap="square" lIns="0" tIns="0" rIns="0" bIns="0" rtlCol="0" anchor="t"/>
          <a:lstStyle/>
          <a:p>
            <a:pPr marL="0" indent="0" algn="l">
              <a:lnSpc>
                <a:spcPct val="105000"/>
              </a:lnSpc>
              <a:spcAft>
                <a:spcPts val="800"/>
              </a:spcAft>
              <a:buNone/>
            </a:pPr>
            <a:r>
              <a:rPr lang="en-US" sz="1500" dirty="0">
                <a:solidFill>
                  <a:srgbClr val="1E293B"/>
                </a:solidFill>
                <a:latin typeface="Calibri" pitchFamily="34" charset="0"/>
                <a:ea typeface="Calibri" pitchFamily="34" charset="-122"/>
                <a:cs typeface="Calibri" pitchFamily="34" charset="-120"/>
              </a:rPr>
              <a:t>Cauchy RVs have no mean and infinite variance, so the hypothesis fails; the average of n Cauchy RVs is again Cauchy</a:t>
            </a:r>
            <a:endParaRPr lang="en-US" sz="1500" dirty="0"/>
          </a:p>
        </p:txBody>
      </p:sp>
      <p:sp>
        <p:nvSpPr>
          <p:cNvPr id="12" name="Text 8"/>
          <p:cNvSpPr txBox="1"/>
          <p:nvPr/>
        </p:nvSpPr>
        <p:spPr>
          <a:xfrm>
            <a:off x="548640" y="3840480"/>
            <a:ext cx="11094415" cy="365760"/>
          </a:xfrm>
          <a:prstGeom prst="rect">
            <a:avLst/>
          </a:prstGeom>
          <a:noFill/>
          <a:ln/>
        </p:spPr>
        <p:txBody>
          <a:bodyPr wrap="square" lIns="0" tIns="0" rIns="0" bIns="0" rtlCol="0" anchor="ctr"/>
          <a:lstStyle/>
          <a:p>
            <a:pPr marL="0" indent="0">
              <a:buNone/>
            </a:pPr>
            <a:r>
              <a:rPr lang="en-US" sz="1600" i="1" dirty="0">
                <a:solidFill>
                  <a:srgbClr val="64748B"/>
                </a:solidFill>
                <a:latin typeface="Calibri" pitchFamily="34" charset="0"/>
                <a:ea typeface="Calibri" pitchFamily="34" charset="-122"/>
                <a:cs typeface="Calibri" pitchFamily="34" charset="-120"/>
              </a:rPr>
              <a:t>The normalized sum approaches N(0, 1) whatever the distribution of X</a:t>
            </a:r>
            <a:r>
              <a:rPr lang="en-US" sz="1600" i="1" baseline="-40000" dirty="0">
                <a:solidFill>
                  <a:srgbClr val="64748B"/>
                </a:solidFill>
                <a:latin typeface="Calibri" pitchFamily="34" charset="0"/>
                <a:ea typeface="Calibri" pitchFamily="34" charset="-122"/>
                <a:cs typeface="Calibri" pitchFamily="34" charset="-120"/>
              </a:rPr>
              <a:t>k</a:t>
            </a:r>
            <a:r>
              <a:rPr lang="en-US" sz="1600" i="1" dirty="0">
                <a:solidFill>
                  <a:srgbClr val="64748B"/>
                </a:solidFill>
                <a:latin typeface="Calibri" pitchFamily="34" charset="0"/>
                <a:ea typeface="Calibri" pitchFamily="34" charset="-122"/>
                <a:cs typeface="Calibri" pitchFamily="34" charset="-120"/>
              </a:rPr>
              <a:t>:</a:t>
            </a:r>
            <a:endParaRPr lang="en-US" sz="1600" dirty="0"/>
          </a:p>
        </p:txBody>
      </p:sp>
      <p:pic>
        <p:nvPicPr>
          <p:cNvPr id="13" name="Image 2" descr="Histograms of normalized sums of exponentials approaching a Gaussian"/>
          <p:cNvPicPr>
            <a:picLocks noChangeAspect="1"/>
          </p:cNvPicPr>
          <p:nvPr/>
        </p:nvPicPr>
        <p:blipFill>
          <a:blip r:embed="rId5"/>
          <a:stretch>
            <a:fillRect/>
          </a:stretch>
        </p:blipFill>
        <p:spPr>
          <a:xfrm>
            <a:off x="1879956" y="4206240"/>
            <a:ext cx="8431784" cy="1965960"/>
          </a:xfrm>
          <a:prstGeom prst="rect">
            <a:avLst/>
          </a:prstGeom>
        </p:spPr>
      </p:pic>
      <p:sp>
        <p:nvSpPr>
          <p:cNvPr id="15" name="Text 9"/>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45 / 62</a:t>
            </a:r>
            <a:endParaRPr lang="en-US" sz="1100" dirty="0"/>
          </a:p>
        </p:txBody>
      </p:sp>
      <p:sp>
        <p:nvSpPr>
          <p:cNvPr id="16" name="Text 10"/>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06   IMPORTANT THEOREMS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Weak Law of Large Numbers</a:t>
            </a:r>
            <a:endParaRPr lang="en-US" sz="3000" dirty="0"/>
          </a:p>
        </p:txBody>
      </p:sp>
      <p:sp>
        <p:nvSpPr>
          <p:cNvPr id="4" name="Text 2"/>
          <p:cNvSpPr txBox="1"/>
          <p:nvPr/>
        </p:nvSpPr>
        <p:spPr>
          <a:xfrm>
            <a:off x="548640" y="1463040"/>
            <a:ext cx="5486400" cy="457200"/>
          </a:xfrm>
          <a:prstGeom prst="rect">
            <a:avLst/>
          </a:prstGeom>
          <a:noFill/>
          <a:ln/>
        </p:spPr>
        <p:txBody>
          <a:bodyPr wrap="square" lIns="0" tIns="0" rIns="0" bIns="0" rtlCol="0" anchor="t"/>
          <a:lstStyle/>
          <a:p>
            <a:pPr marL="228600" indent="-228600" algn="l">
              <a:lnSpc>
                <a:spcPct val="105000"/>
              </a:lnSpc>
              <a:spcAft>
                <a:spcPts val="800"/>
              </a:spcAft>
              <a:buSzPct val="100000"/>
              <a:buChar char="•"/>
            </a:pPr>
            <a:r>
              <a:rPr lang="en-US" sz="1800" dirty="0">
                <a:solidFill>
                  <a:srgbClr val="1E293B"/>
                </a:solidFill>
                <a:latin typeface="Calibri" pitchFamily="34" charset="0"/>
                <a:ea typeface="Calibri" pitchFamily="34" charset="-122"/>
                <a:cs typeface="Calibri" pitchFamily="34" charset="-120"/>
              </a:rPr>
              <a:t>For i.i.d. RVs X</a:t>
            </a:r>
            <a:r>
              <a:rPr lang="en-US" sz="1800" baseline="-40000" dirty="0">
                <a:solidFill>
                  <a:srgbClr val="1E293B"/>
                </a:solidFill>
                <a:latin typeface="Calibri" pitchFamily="34" charset="0"/>
                <a:ea typeface="Calibri" pitchFamily="34" charset="-122"/>
                <a:cs typeface="Calibri" pitchFamily="34" charset="-120"/>
              </a:rPr>
              <a:t>k</a:t>
            </a:r>
            <a:r>
              <a:rPr lang="en-US" sz="1800" dirty="0">
                <a:solidFill>
                  <a:srgbClr val="1E293B"/>
                </a:solidFill>
                <a:latin typeface="Calibri" pitchFamily="34" charset="0"/>
                <a:ea typeface="Calibri" pitchFamily="34" charset="-122"/>
                <a:cs typeface="Calibri" pitchFamily="34" charset="-120"/>
              </a:rPr>
              <a:t> with mean μ</a:t>
            </a:r>
            <a:r>
              <a:rPr lang="en-US" sz="1800" baseline="-40000" dirty="0">
                <a:solidFill>
                  <a:srgbClr val="1E293B"/>
                </a:solidFill>
                <a:latin typeface="Calibri" pitchFamily="34" charset="0"/>
                <a:ea typeface="Calibri" pitchFamily="34" charset="-122"/>
                <a:cs typeface="Calibri" pitchFamily="34" charset="-120"/>
              </a:rPr>
              <a:t>X</a:t>
            </a:r>
            <a:r>
              <a:rPr lang="en-US" sz="1800" dirty="0">
                <a:solidFill>
                  <a:srgbClr val="1E293B"/>
                </a:solidFill>
                <a:latin typeface="Calibri" pitchFamily="34" charset="0"/>
                <a:ea typeface="Calibri" pitchFamily="34" charset="-122"/>
                <a:cs typeface="Calibri" pitchFamily="34" charset="-120"/>
              </a:rPr>
              <a:t>, the </a:t>
            </a:r>
            <a:r>
              <a:rPr lang="en-US" sz="1800" b="1" dirty="0">
                <a:solidFill>
                  <a:srgbClr val="A6192E"/>
                </a:solidFill>
                <a:latin typeface="Calibri" pitchFamily="34" charset="0"/>
                <a:ea typeface="Calibri" pitchFamily="34" charset="-122"/>
                <a:cs typeface="Calibri" pitchFamily="34" charset="-120"/>
              </a:rPr>
              <a:t>sample mean</a:t>
            </a:r>
            <a:endParaRPr lang="en-US" sz="1800" dirty="0"/>
          </a:p>
        </p:txBody>
      </p:sp>
      <p:pic>
        <p:nvPicPr>
          <p:cNvPr id="5" name="Image 0" descr="xbar"/>
          <p:cNvPicPr>
            <a:picLocks noChangeAspect="1"/>
          </p:cNvPicPr>
          <p:nvPr/>
        </p:nvPicPr>
        <p:blipFill>
          <a:blip r:embed="rId3"/>
          <a:stretch>
            <a:fillRect/>
          </a:stretch>
        </p:blipFill>
        <p:spPr>
          <a:xfrm>
            <a:off x="822960" y="2011680"/>
            <a:ext cx="1433322" cy="658825"/>
          </a:xfrm>
          <a:prstGeom prst="rect">
            <a:avLst/>
          </a:prstGeom>
        </p:spPr>
      </p:pic>
      <p:sp>
        <p:nvSpPr>
          <p:cNvPr id="6" name="Shape 3"/>
          <p:cNvSpPr/>
          <p:nvPr/>
        </p:nvSpPr>
        <p:spPr>
          <a:xfrm>
            <a:off x="548640" y="3154680"/>
            <a:ext cx="11094415" cy="1325880"/>
          </a:xfrm>
          <a:prstGeom prst="roundRect">
            <a:avLst>
              <a:gd name="adj" fmla="val 5517"/>
            </a:avLst>
          </a:prstGeom>
          <a:solidFill>
            <a:srgbClr val="FBEEF0"/>
          </a:solidFill>
          <a:ln w="12700">
            <a:solidFill>
              <a:srgbClr val="FBEEF0"/>
            </a:solidFill>
            <a:prstDash val="solid"/>
          </a:ln>
        </p:spPr>
        <p:txBody>
          <a:bodyPr/>
          <a:lstStyle/>
          <a:p>
            <a:endParaRPr lang="en-US"/>
          </a:p>
        </p:txBody>
      </p:sp>
      <p:sp>
        <p:nvSpPr>
          <p:cNvPr id="7" name="Text 4"/>
          <p:cNvSpPr txBox="1"/>
          <p:nvPr/>
        </p:nvSpPr>
        <p:spPr>
          <a:xfrm>
            <a:off x="777240" y="3282696"/>
            <a:ext cx="10637215"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CONVERGES IN PROBABILITY</a:t>
            </a:r>
            <a:endParaRPr lang="en-US" sz="1200" dirty="0"/>
          </a:p>
        </p:txBody>
      </p:sp>
      <p:pic>
        <p:nvPicPr>
          <p:cNvPr id="8" name="Image 1" descr="wlln"/>
          <p:cNvPicPr>
            <a:picLocks noChangeAspect="1"/>
          </p:cNvPicPr>
          <p:nvPr/>
        </p:nvPicPr>
        <p:blipFill>
          <a:blip r:embed="rId4"/>
          <a:stretch>
            <a:fillRect/>
          </a:stretch>
        </p:blipFill>
        <p:spPr>
          <a:xfrm>
            <a:off x="777240" y="3630168"/>
            <a:ext cx="3859911" cy="367132"/>
          </a:xfrm>
          <a:prstGeom prst="rect">
            <a:avLst/>
          </a:prstGeom>
        </p:spPr>
      </p:pic>
      <p:sp>
        <p:nvSpPr>
          <p:cNvPr id="9" name="Shape 5"/>
          <p:cNvSpPr/>
          <p:nvPr/>
        </p:nvSpPr>
        <p:spPr>
          <a:xfrm>
            <a:off x="548640" y="4663440"/>
            <a:ext cx="11094415" cy="1463040"/>
          </a:xfrm>
          <a:prstGeom prst="roundRect">
            <a:avLst>
              <a:gd name="adj" fmla="val 5000"/>
            </a:avLst>
          </a:prstGeom>
          <a:solidFill>
            <a:srgbClr val="EDF5F0"/>
          </a:solidFill>
          <a:ln w="12700">
            <a:solidFill>
              <a:srgbClr val="EDF5F0"/>
            </a:solidFill>
            <a:prstDash val="solid"/>
          </a:ln>
        </p:spPr>
        <p:txBody>
          <a:bodyPr/>
          <a:lstStyle/>
          <a:p>
            <a:endParaRPr lang="en-US"/>
          </a:p>
        </p:txBody>
      </p:sp>
      <p:sp>
        <p:nvSpPr>
          <p:cNvPr id="10" name="Text 6"/>
          <p:cNvSpPr txBox="1"/>
          <p:nvPr/>
        </p:nvSpPr>
        <p:spPr>
          <a:xfrm>
            <a:off x="777240" y="4791456"/>
            <a:ext cx="10637215" cy="274320"/>
          </a:xfrm>
          <a:prstGeom prst="rect">
            <a:avLst/>
          </a:prstGeom>
          <a:noFill/>
          <a:ln/>
        </p:spPr>
        <p:txBody>
          <a:bodyPr wrap="square" lIns="0" tIns="0" rIns="0" bIns="0" rtlCol="0" anchor="ctr"/>
          <a:lstStyle/>
          <a:p>
            <a:pPr marL="0" indent="0">
              <a:buNone/>
            </a:pPr>
            <a:r>
              <a:rPr lang="en-US" sz="1200" b="1" kern="0" spc="150" dirty="0">
                <a:solidFill>
                  <a:srgbClr val="2F6B4F"/>
                </a:solidFill>
                <a:latin typeface="Calibri" pitchFamily="34" charset="0"/>
                <a:ea typeface="Calibri" pitchFamily="34" charset="-122"/>
                <a:cs typeface="Calibri" pitchFamily="34" charset="-120"/>
              </a:rPr>
              <a:t>PROOF (WHEN σ² IS FINITE), VIA CHEBYSHEV</a:t>
            </a:r>
            <a:endParaRPr lang="en-US" sz="1200" dirty="0"/>
          </a:p>
        </p:txBody>
      </p:sp>
      <p:pic>
        <p:nvPicPr>
          <p:cNvPr id="11" name="Image 2" descr="wlln_pf"/>
          <p:cNvPicPr>
            <a:picLocks noChangeAspect="1"/>
          </p:cNvPicPr>
          <p:nvPr/>
        </p:nvPicPr>
        <p:blipFill>
          <a:blip r:embed="rId5"/>
          <a:stretch>
            <a:fillRect/>
          </a:stretch>
        </p:blipFill>
        <p:spPr>
          <a:xfrm>
            <a:off x="777240" y="5157216"/>
            <a:ext cx="4235501" cy="487680"/>
          </a:xfrm>
          <a:prstGeom prst="rect">
            <a:avLst/>
          </a:prstGeom>
        </p:spPr>
      </p:pic>
      <p:sp>
        <p:nvSpPr>
          <p:cNvPr id="12" name="Text 7"/>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46 / 62</a:t>
            </a:r>
            <a:endParaRPr lang="en-US" sz="1100" dirty="0"/>
          </a:p>
        </p:txBody>
      </p:sp>
      <p:sp>
        <p:nvSpPr>
          <p:cNvPr id="13" name="Text 8"/>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06   IMPORTANT THEOREMS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Strong Law of Large Numbers</a:t>
            </a:r>
            <a:endParaRPr lang="en-US" sz="3000" dirty="0"/>
          </a:p>
        </p:txBody>
      </p:sp>
      <p:sp>
        <p:nvSpPr>
          <p:cNvPr id="4" name="Shape 2"/>
          <p:cNvSpPr/>
          <p:nvPr/>
        </p:nvSpPr>
        <p:spPr>
          <a:xfrm>
            <a:off x="548640" y="1417320"/>
            <a:ext cx="5212080" cy="1371600"/>
          </a:xfrm>
          <a:prstGeom prst="roundRect">
            <a:avLst>
              <a:gd name="adj" fmla="val 5333"/>
            </a:avLst>
          </a:prstGeom>
          <a:solidFill>
            <a:srgbClr val="FBEEF0"/>
          </a:solidFill>
          <a:ln w="12700">
            <a:solidFill>
              <a:srgbClr val="FBEEF0"/>
            </a:solidFill>
            <a:prstDash val="solid"/>
          </a:ln>
        </p:spPr>
        <p:txBody>
          <a:bodyPr/>
          <a:lstStyle/>
          <a:p>
            <a:endParaRPr lang="en-US"/>
          </a:p>
        </p:txBody>
      </p:sp>
      <p:sp>
        <p:nvSpPr>
          <p:cNvPr id="5" name="Text 3"/>
          <p:cNvSpPr txBox="1"/>
          <p:nvPr/>
        </p:nvSpPr>
        <p:spPr>
          <a:xfrm>
            <a:off x="777240" y="1545336"/>
            <a:ext cx="4754880"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CONVERGES ALMOST SURELY</a:t>
            </a:r>
            <a:endParaRPr lang="en-US" sz="1200" dirty="0"/>
          </a:p>
        </p:txBody>
      </p:sp>
      <p:pic>
        <p:nvPicPr>
          <p:cNvPr id="6" name="Image 0" descr="slln"/>
          <p:cNvPicPr>
            <a:picLocks noChangeAspect="1"/>
          </p:cNvPicPr>
          <p:nvPr/>
        </p:nvPicPr>
        <p:blipFill>
          <a:blip r:embed="rId3"/>
          <a:stretch>
            <a:fillRect/>
          </a:stretch>
        </p:blipFill>
        <p:spPr>
          <a:xfrm>
            <a:off x="777240" y="1847088"/>
            <a:ext cx="2192731" cy="429997"/>
          </a:xfrm>
          <a:prstGeom prst="rect">
            <a:avLst/>
          </a:prstGeom>
        </p:spPr>
      </p:pic>
      <p:sp>
        <p:nvSpPr>
          <p:cNvPr id="7" name="Shape 4"/>
          <p:cNvSpPr/>
          <p:nvPr/>
        </p:nvSpPr>
        <p:spPr>
          <a:xfrm>
            <a:off x="6035040" y="1417320"/>
            <a:ext cx="5608015" cy="1371600"/>
          </a:xfrm>
          <a:prstGeom prst="roundRect">
            <a:avLst>
              <a:gd name="adj" fmla="val 5333"/>
            </a:avLst>
          </a:prstGeom>
          <a:solidFill>
            <a:srgbClr val="F1F5F9"/>
          </a:solidFill>
          <a:ln w="12700">
            <a:solidFill>
              <a:srgbClr val="F1F5F9"/>
            </a:solidFill>
            <a:prstDash val="solid"/>
          </a:ln>
        </p:spPr>
        <p:txBody>
          <a:bodyPr/>
          <a:lstStyle/>
          <a:p>
            <a:endParaRPr lang="en-US"/>
          </a:p>
        </p:txBody>
      </p:sp>
      <p:sp>
        <p:nvSpPr>
          <p:cNvPr id="8" name="Text 5"/>
          <p:cNvSpPr txBox="1"/>
          <p:nvPr/>
        </p:nvSpPr>
        <p:spPr>
          <a:xfrm>
            <a:off x="6263640" y="1545336"/>
            <a:ext cx="5150815" cy="274320"/>
          </a:xfrm>
          <a:prstGeom prst="rect">
            <a:avLst/>
          </a:prstGeom>
          <a:noFill/>
          <a:ln/>
        </p:spPr>
        <p:txBody>
          <a:bodyPr wrap="square" lIns="0" tIns="0" rIns="0" bIns="0" rtlCol="0" anchor="ctr"/>
          <a:lstStyle/>
          <a:p>
            <a:pPr marL="0" indent="0">
              <a:buNone/>
            </a:pPr>
            <a:r>
              <a:rPr lang="en-US" sz="1200" b="1" kern="0" spc="150" dirty="0">
                <a:solidFill>
                  <a:srgbClr val="64748B"/>
                </a:solidFill>
                <a:latin typeface="Calibri" pitchFamily="34" charset="0"/>
                <a:ea typeface="Calibri" pitchFamily="34" charset="-122"/>
                <a:cs typeface="Calibri" pitchFamily="34" charset="-120"/>
              </a:rPr>
              <a:t>WHY IS THIS STRONGER THAN THE WEAK LAW?</a:t>
            </a:r>
            <a:endParaRPr lang="en-US" sz="1200" dirty="0"/>
          </a:p>
        </p:txBody>
      </p:sp>
      <p:sp>
        <p:nvSpPr>
          <p:cNvPr id="9" name="Text 6"/>
          <p:cNvSpPr txBox="1"/>
          <p:nvPr/>
        </p:nvSpPr>
        <p:spPr>
          <a:xfrm>
            <a:off x="6263640" y="1847088"/>
            <a:ext cx="5150815" cy="822960"/>
          </a:xfrm>
          <a:prstGeom prst="rect">
            <a:avLst/>
          </a:prstGeom>
          <a:noFill/>
          <a:ln/>
        </p:spPr>
        <p:txBody>
          <a:bodyPr wrap="square" lIns="0" tIns="0" rIns="0" bIns="0" rtlCol="0" anchor="t"/>
          <a:lstStyle/>
          <a:p>
            <a:pPr marL="0" indent="0" algn="l">
              <a:lnSpc>
                <a:spcPct val="105000"/>
              </a:lnSpc>
              <a:spcAft>
                <a:spcPts val="800"/>
              </a:spcAft>
              <a:buNone/>
            </a:pPr>
            <a:r>
              <a:rPr lang="en-US" sz="1500" dirty="0">
                <a:solidFill>
                  <a:srgbClr val="1E293B"/>
                </a:solidFill>
                <a:latin typeface="Calibri" pitchFamily="34" charset="0"/>
                <a:ea typeface="Calibri" pitchFamily="34" charset="-122"/>
                <a:cs typeface="Calibri" pitchFamily="34" charset="-120"/>
              </a:rPr>
              <a:t>Almost-sure convergence implies convergence in probability, not the other way round</a:t>
            </a:r>
            <a:endParaRPr lang="en-US" sz="1500" dirty="0"/>
          </a:p>
        </p:txBody>
      </p:sp>
      <p:sp>
        <p:nvSpPr>
          <p:cNvPr id="10" name="Text 7"/>
          <p:cNvSpPr txBox="1"/>
          <p:nvPr/>
        </p:nvSpPr>
        <p:spPr>
          <a:xfrm>
            <a:off x="548640" y="3017520"/>
            <a:ext cx="4114800" cy="3108960"/>
          </a:xfrm>
          <a:prstGeom prst="rect">
            <a:avLst/>
          </a:prstGeom>
          <a:noFill/>
          <a:ln/>
        </p:spPr>
        <p:txBody>
          <a:bodyPr wrap="square" lIns="0" tIns="0" rIns="0" bIns="0" rtlCol="0" anchor="t"/>
          <a:lstStyle/>
          <a:p>
            <a:pPr marL="228600" indent="-228600" algn="l">
              <a:lnSpc>
                <a:spcPct val="105000"/>
              </a:lnSpc>
              <a:spcAft>
                <a:spcPts val="1200"/>
              </a:spcAft>
              <a:buSzPct val="100000"/>
              <a:buChar char="•"/>
            </a:pPr>
            <a:r>
              <a:rPr lang="en-US" sz="1700" b="1" dirty="0">
                <a:solidFill>
                  <a:srgbClr val="A6192E"/>
                </a:solidFill>
                <a:latin typeface="Calibri" pitchFamily="34" charset="0"/>
                <a:ea typeface="Calibri" pitchFamily="34" charset="-122"/>
                <a:cs typeface="Calibri" pitchFamily="34" charset="-120"/>
              </a:rPr>
              <a:t>Weak:</a:t>
            </a:r>
            <a:r>
              <a:rPr lang="en-US" sz="1700" dirty="0">
                <a:solidFill>
                  <a:srgbClr val="1E293B"/>
                </a:solidFill>
                <a:latin typeface="Calibri" pitchFamily="34" charset="0"/>
                <a:ea typeface="Calibri" pitchFamily="34" charset="-122"/>
                <a:cs typeface="Calibri" pitchFamily="34" charset="-120"/>
              </a:rPr>
              <a:t> for each large n, a big deviation is unlikely, but individual sequences may still stray again and again</a:t>
            </a:r>
            <a:endParaRPr lang="en-US" sz="1700" dirty="0"/>
          </a:p>
          <a:p>
            <a:pPr marL="228600" indent="-228600" algn="l">
              <a:lnSpc>
                <a:spcPct val="105000"/>
              </a:lnSpc>
              <a:spcAft>
                <a:spcPts val="1200"/>
              </a:spcAft>
              <a:buSzPct val="100000"/>
              <a:buChar char="•"/>
            </a:pPr>
            <a:r>
              <a:rPr lang="en-US" sz="1700" b="1" dirty="0">
                <a:solidFill>
                  <a:srgbClr val="A6192E"/>
                </a:solidFill>
                <a:latin typeface="Calibri" pitchFamily="34" charset="0"/>
                <a:ea typeface="Calibri" pitchFamily="34" charset="-122"/>
                <a:cs typeface="Calibri" pitchFamily="34" charset="-120"/>
              </a:rPr>
              <a:t>Strong:</a:t>
            </a:r>
            <a:r>
              <a:rPr lang="en-US" sz="1700" dirty="0">
                <a:solidFill>
                  <a:srgbClr val="1E293B"/>
                </a:solidFill>
                <a:latin typeface="Calibri" pitchFamily="34" charset="0"/>
                <a:ea typeface="Calibri" pitchFamily="34" charset="-122"/>
                <a:cs typeface="Calibri" pitchFamily="34" charset="-120"/>
              </a:rPr>
              <a:t> almost every sequence of running averages eventually stays close to μ</a:t>
            </a:r>
            <a:r>
              <a:rPr lang="en-US" sz="1700" baseline="-40000" dirty="0">
                <a:solidFill>
                  <a:srgbClr val="1E293B"/>
                </a:solidFill>
                <a:latin typeface="Calibri" pitchFamily="34" charset="0"/>
                <a:ea typeface="Calibri" pitchFamily="34" charset="-122"/>
                <a:cs typeface="Calibri" pitchFamily="34" charset="-120"/>
              </a:rPr>
              <a:t>X</a:t>
            </a:r>
            <a:r>
              <a:rPr lang="en-US" sz="1700" dirty="0">
                <a:solidFill>
                  <a:srgbClr val="1E293B"/>
                </a:solidFill>
                <a:latin typeface="Calibri" pitchFamily="34" charset="0"/>
                <a:ea typeface="Calibri" pitchFamily="34" charset="-122"/>
                <a:cs typeface="Calibri" pitchFamily="34" charset="-120"/>
              </a:rPr>
              <a:t> for good</a:t>
            </a:r>
            <a:endParaRPr lang="en-US" sz="1700" dirty="0"/>
          </a:p>
        </p:txBody>
      </p:sp>
      <p:pic>
        <p:nvPicPr>
          <p:cNvPr id="11" name="Image 1" descr="Running averages of coin tosses converging; Cauchy averages not converging"/>
          <p:cNvPicPr>
            <a:picLocks noChangeAspect="1"/>
          </p:cNvPicPr>
          <p:nvPr/>
        </p:nvPicPr>
        <p:blipFill>
          <a:blip r:embed="rId4"/>
          <a:stretch>
            <a:fillRect/>
          </a:stretch>
        </p:blipFill>
        <p:spPr>
          <a:xfrm>
            <a:off x="4846320" y="3511449"/>
            <a:ext cx="6793992" cy="2029662"/>
          </a:xfrm>
          <a:prstGeom prst="rect">
            <a:avLst/>
          </a:prstGeom>
        </p:spPr>
      </p:pic>
      <p:sp>
        <p:nvSpPr>
          <p:cNvPr id="12" name="Text 8"/>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47 / 62</a:t>
            </a:r>
            <a:endParaRPr lang="en-US" sz="1100" dirty="0"/>
          </a:p>
        </p:txBody>
      </p:sp>
      <p:sp>
        <p:nvSpPr>
          <p:cNvPr id="13" name="Text 9"/>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06   IMPORTANT THEOREMS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Markov and Chebyshev Inequalities</a:t>
            </a:r>
            <a:endParaRPr lang="en-US" sz="3000" dirty="0"/>
          </a:p>
        </p:txBody>
      </p:sp>
      <p:sp>
        <p:nvSpPr>
          <p:cNvPr id="4" name="Shape 2"/>
          <p:cNvSpPr/>
          <p:nvPr/>
        </p:nvSpPr>
        <p:spPr>
          <a:xfrm>
            <a:off x="548640" y="1417320"/>
            <a:ext cx="6126480" cy="1920240"/>
          </a:xfrm>
          <a:prstGeom prst="roundRect">
            <a:avLst>
              <a:gd name="adj" fmla="val 3810"/>
            </a:avLst>
          </a:prstGeom>
          <a:solidFill>
            <a:srgbClr val="FBEEF0"/>
          </a:solidFill>
          <a:ln w="12700">
            <a:solidFill>
              <a:srgbClr val="FBEEF0"/>
            </a:solidFill>
            <a:prstDash val="solid"/>
          </a:ln>
        </p:spPr>
        <p:txBody>
          <a:bodyPr/>
          <a:lstStyle/>
          <a:p>
            <a:endParaRPr lang="en-US"/>
          </a:p>
        </p:txBody>
      </p:sp>
      <p:sp>
        <p:nvSpPr>
          <p:cNvPr id="5" name="Text 3"/>
          <p:cNvSpPr txBox="1"/>
          <p:nvPr/>
        </p:nvSpPr>
        <p:spPr>
          <a:xfrm>
            <a:off x="777240" y="1545336"/>
            <a:ext cx="5669280"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MARKOV'S INEQUALITY (“CHEBYSHEV'S FIRST INEQUALITY”)</a:t>
            </a:r>
            <a:endParaRPr lang="en-US" sz="1200" dirty="0"/>
          </a:p>
        </p:txBody>
      </p:sp>
      <p:pic>
        <p:nvPicPr>
          <p:cNvPr id="6" name="Image 0" descr="markov"/>
          <p:cNvPicPr>
            <a:picLocks noChangeAspect="1"/>
          </p:cNvPicPr>
          <p:nvPr/>
        </p:nvPicPr>
        <p:blipFill>
          <a:blip r:embed="rId3"/>
          <a:stretch>
            <a:fillRect/>
          </a:stretch>
        </p:blipFill>
        <p:spPr>
          <a:xfrm>
            <a:off x="777240" y="1865376"/>
            <a:ext cx="3131820" cy="438912"/>
          </a:xfrm>
          <a:prstGeom prst="rect">
            <a:avLst/>
          </a:prstGeom>
        </p:spPr>
      </p:pic>
      <p:pic>
        <p:nvPicPr>
          <p:cNvPr id="7" name="Image 1" descr="markov_pf"/>
          <p:cNvPicPr>
            <a:picLocks noChangeAspect="1"/>
          </p:cNvPicPr>
          <p:nvPr/>
        </p:nvPicPr>
        <p:blipFill>
          <a:blip r:embed="rId4"/>
          <a:stretch>
            <a:fillRect/>
          </a:stretch>
        </p:blipFill>
        <p:spPr>
          <a:xfrm>
            <a:off x="777240" y="2578608"/>
            <a:ext cx="3982212" cy="416052"/>
          </a:xfrm>
          <a:prstGeom prst="rect">
            <a:avLst/>
          </a:prstGeom>
        </p:spPr>
      </p:pic>
      <p:sp>
        <p:nvSpPr>
          <p:cNvPr id="8" name="Shape 4"/>
          <p:cNvSpPr/>
          <p:nvPr/>
        </p:nvSpPr>
        <p:spPr>
          <a:xfrm>
            <a:off x="548640" y="3520440"/>
            <a:ext cx="6126480" cy="2606040"/>
          </a:xfrm>
          <a:prstGeom prst="roundRect">
            <a:avLst>
              <a:gd name="adj" fmla="val 2807"/>
            </a:avLst>
          </a:prstGeom>
          <a:solidFill>
            <a:srgbClr val="FBEEF0"/>
          </a:solidFill>
          <a:ln w="12700">
            <a:solidFill>
              <a:srgbClr val="FBEEF0"/>
            </a:solidFill>
            <a:prstDash val="solid"/>
          </a:ln>
        </p:spPr>
        <p:txBody>
          <a:bodyPr/>
          <a:lstStyle/>
          <a:p>
            <a:endParaRPr lang="en-US"/>
          </a:p>
        </p:txBody>
      </p:sp>
      <p:sp>
        <p:nvSpPr>
          <p:cNvPr id="9" name="Text 5"/>
          <p:cNvSpPr txBox="1"/>
          <p:nvPr/>
        </p:nvSpPr>
        <p:spPr>
          <a:xfrm>
            <a:off x="777240" y="3648456"/>
            <a:ext cx="5669280"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CHEBYSHEV'S INEQUALITY</a:t>
            </a:r>
            <a:endParaRPr lang="en-US" sz="1200" dirty="0"/>
          </a:p>
        </p:txBody>
      </p:sp>
      <p:pic>
        <p:nvPicPr>
          <p:cNvPr id="10" name="Image 2" descr="cheb"/>
          <p:cNvPicPr>
            <a:picLocks noChangeAspect="1"/>
          </p:cNvPicPr>
          <p:nvPr/>
        </p:nvPicPr>
        <p:blipFill>
          <a:blip r:embed="rId5"/>
          <a:stretch>
            <a:fillRect/>
          </a:stretch>
        </p:blipFill>
        <p:spPr>
          <a:xfrm>
            <a:off x="777240" y="3968496"/>
            <a:ext cx="2157984" cy="482803"/>
          </a:xfrm>
          <a:prstGeom prst="rect">
            <a:avLst/>
          </a:prstGeom>
        </p:spPr>
      </p:pic>
      <p:sp>
        <p:nvSpPr>
          <p:cNvPr id="11" name="Text 6"/>
          <p:cNvSpPr txBox="1"/>
          <p:nvPr/>
        </p:nvSpPr>
        <p:spPr>
          <a:xfrm>
            <a:off x="777240" y="4773168"/>
            <a:ext cx="5669280" cy="411480"/>
          </a:xfrm>
          <a:prstGeom prst="rect">
            <a:avLst/>
          </a:prstGeom>
          <a:noFill/>
          <a:ln/>
        </p:spPr>
        <p:txBody>
          <a:bodyPr wrap="square" lIns="0" tIns="0" rIns="0" bIns="0" rtlCol="0" anchor="t"/>
          <a:lstStyle/>
          <a:p>
            <a:pPr marL="0" indent="0" algn="l">
              <a:lnSpc>
                <a:spcPct val="105000"/>
              </a:lnSpc>
              <a:spcAft>
                <a:spcPts val="800"/>
              </a:spcAft>
              <a:buNone/>
            </a:pPr>
            <a:r>
              <a:rPr lang="en-US" sz="1500" dirty="0">
                <a:solidFill>
                  <a:srgbClr val="1E293B"/>
                </a:solidFill>
                <a:latin typeface="Calibri" pitchFamily="34" charset="0"/>
                <a:ea typeface="Calibri" pitchFamily="34" charset="-122"/>
                <a:cs typeface="Calibri" pitchFamily="34" charset="-120"/>
              </a:rPr>
              <a:t>Apply Markov to (X − μ</a:t>
            </a:r>
            <a:r>
              <a:rPr lang="en-US" sz="1500" baseline="-40000" dirty="0">
                <a:solidFill>
                  <a:srgbClr val="1E293B"/>
                </a:solidFill>
                <a:latin typeface="Calibri" pitchFamily="34" charset="0"/>
                <a:ea typeface="Calibri" pitchFamily="34" charset="-122"/>
                <a:cs typeface="Calibri" pitchFamily="34" charset="-120"/>
              </a:rPr>
              <a:t>X</a:t>
            </a:r>
            <a:r>
              <a:rPr lang="en-US" sz="1500" dirty="0">
                <a:solidFill>
                  <a:srgbClr val="1E293B"/>
                </a:solidFill>
                <a:latin typeface="Calibri" pitchFamily="34" charset="0"/>
                <a:ea typeface="Calibri" pitchFamily="34" charset="-122"/>
                <a:cs typeface="Calibri" pitchFamily="34" charset="-120"/>
              </a:rPr>
              <a:t>)</a:t>
            </a:r>
            <a:r>
              <a:rPr lang="en-US" sz="1500" baseline="30000" dirty="0">
                <a:solidFill>
                  <a:srgbClr val="1E293B"/>
                </a:solidFill>
                <a:latin typeface="Calibri" pitchFamily="34" charset="0"/>
                <a:ea typeface="Calibri" pitchFamily="34" charset="-122"/>
                <a:cs typeface="Calibri" pitchFamily="34" charset="-120"/>
              </a:rPr>
              <a:t>2</a:t>
            </a:r>
            <a:r>
              <a:rPr lang="en-US" sz="1500" dirty="0">
                <a:solidFill>
                  <a:srgbClr val="1E293B"/>
                </a:solidFill>
                <a:latin typeface="Calibri" pitchFamily="34" charset="0"/>
                <a:ea typeface="Calibri" pitchFamily="34" charset="-122"/>
                <a:cs typeface="Calibri" pitchFamily="34" charset="-120"/>
              </a:rPr>
              <a:t> with c = ε</a:t>
            </a:r>
            <a:r>
              <a:rPr lang="en-US" sz="1500" baseline="30000" dirty="0">
                <a:solidFill>
                  <a:srgbClr val="1E293B"/>
                </a:solidFill>
                <a:latin typeface="Calibri" pitchFamily="34" charset="0"/>
                <a:ea typeface="Calibri" pitchFamily="34" charset="-122"/>
                <a:cs typeface="Calibri" pitchFamily="34" charset="-120"/>
              </a:rPr>
              <a:t>2</a:t>
            </a:r>
            <a:r>
              <a:rPr lang="en-US" sz="1500" dirty="0">
                <a:solidFill>
                  <a:srgbClr val="1E293B"/>
                </a:solidFill>
                <a:latin typeface="Calibri" pitchFamily="34" charset="0"/>
                <a:ea typeface="Calibri" pitchFamily="34" charset="-122"/>
                <a:cs typeface="Calibri" pitchFamily="34" charset="-120"/>
              </a:rPr>
              <a:t>. With ε = kσ:</a:t>
            </a:r>
            <a:endParaRPr lang="en-US" sz="1500" dirty="0"/>
          </a:p>
        </p:txBody>
      </p:sp>
      <p:pic>
        <p:nvPicPr>
          <p:cNvPr id="12" name="Image 3" descr="cheb_k"/>
          <p:cNvPicPr>
            <a:picLocks noChangeAspect="1"/>
          </p:cNvPicPr>
          <p:nvPr/>
        </p:nvPicPr>
        <p:blipFill>
          <a:blip r:embed="rId6"/>
          <a:stretch>
            <a:fillRect/>
          </a:stretch>
        </p:blipFill>
        <p:spPr>
          <a:xfrm>
            <a:off x="777240" y="5276088"/>
            <a:ext cx="3275838" cy="420624"/>
          </a:xfrm>
          <a:prstGeom prst="rect">
            <a:avLst/>
          </a:prstGeom>
        </p:spPr>
      </p:pic>
      <p:pic>
        <p:nvPicPr>
          <p:cNvPr id="13" name="Image 4" descr="Gaussian tails beyond two sigma vs Chebyshev bound"/>
          <p:cNvPicPr>
            <a:picLocks noChangeAspect="1"/>
          </p:cNvPicPr>
          <p:nvPr/>
        </p:nvPicPr>
        <p:blipFill>
          <a:blip r:embed="rId7"/>
          <a:stretch>
            <a:fillRect/>
          </a:stretch>
        </p:blipFill>
        <p:spPr>
          <a:xfrm>
            <a:off x="6949440" y="2336490"/>
            <a:ext cx="4663440" cy="2870821"/>
          </a:xfrm>
          <a:prstGeom prst="rect">
            <a:avLst/>
          </a:prstGeom>
        </p:spPr>
      </p:pic>
      <p:sp>
        <p:nvSpPr>
          <p:cNvPr id="15" name="Text 7"/>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48 / 62</a:t>
            </a:r>
            <a:endParaRPr lang="en-US" sz="1100" dirty="0"/>
          </a:p>
        </p:txBody>
      </p:sp>
      <p:sp>
        <p:nvSpPr>
          <p:cNvPr id="16" name="Text 8"/>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06   IMPORTANT THEOREMS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Cauchy–Schwarz Inequality</a:t>
            </a:r>
            <a:endParaRPr lang="en-US" sz="3000" dirty="0"/>
          </a:p>
        </p:txBody>
      </p:sp>
      <p:sp>
        <p:nvSpPr>
          <p:cNvPr id="4" name="Shape 2"/>
          <p:cNvSpPr/>
          <p:nvPr/>
        </p:nvSpPr>
        <p:spPr>
          <a:xfrm>
            <a:off x="548640" y="1417320"/>
            <a:ext cx="11094415" cy="1554480"/>
          </a:xfrm>
          <a:prstGeom prst="roundRect">
            <a:avLst>
              <a:gd name="adj" fmla="val 4706"/>
            </a:avLst>
          </a:prstGeom>
          <a:solidFill>
            <a:srgbClr val="FBEEF0"/>
          </a:solidFill>
          <a:ln w="12700">
            <a:solidFill>
              <a:srgbClr val="FBEEF0"/>
            </a:solidFill>
            <a:prstDash val="solid"/>
          </a:ln>
        </p:spPr>
        <p:txBody>
          <a:bodyPr/>
          <a:lstStyle/>
          <a:p>
            <a:endParaRPr lang="en-US"/>
          </a:p>
        </p:txBody>
      </p:sp>
      <p:sp>
        <p:nvSpPr>
          <p:cNvPr id="5" name="Text 3"/>
          <p:cNvSpPr txBox="1"/>
          <p:nvPr/>
        </p:nvSpPr>
        <p:spPr>
          <a:xfrm>
            <a:off x="777240" y="1545336"/>
            <a:ext cx="10637215"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FOR RVs X, Y WITH FINITE SECOND MOMENTS</a:t>
            </a:r>
            <a:endParaRPr lang="en-US" sz="1200" dirty="0"/>
          </a:p>
        </p:txBody>
      </p:sp>
      <p:pic>
        <p:nvPicPr>
          <p:cNvPr id="6" name="Image 0" descr="schwarz"/>
          <p:cNvPicPr>
            <a:picLocks noChangeAspect="1"/>
          </p:cNvPicPr>
          <p:nvPr/>
        </p:nvPicPr>
        <p:blipFill>
          <a:blip r:embed="rId3"/>
          <a:stretch>
            <a:fillRect/>
          </a:stretch>
        </p:blipFill>
        <p:spPr>
          <a:xfrm>
            <a:off x="777240" y="1892808"/>
            <a:ext cx="2895600" cy="408432"/>
          </a:xfrm>
          <a:prstGeom prst="rect">
            <a:avLst/>
          </a:prstGeom>
        </p:spPr>
      </p:pic>
      <p:sp>
        <p:nvSpPr>
          <p:cNvPr id="7" name="Text 4"/>
          <p:cNvSpPr txBox="1"/>
          <p:nvPr/>
        </p:nvSpPr>
        <p:spPr>
          <a:xfrm>
            <a:off x="4983480" y="1938528"/>
            <a:ext cx="6400800" cy="457200"/>
          </a:xfrm>
          <a:prstGeom prst="rect">
            <a:avLst/>
          </a:prstGeom>
          <a:noFill/>
          <a:ln/>
        </p:spPr>
        <p:txBody>
          <a:bodyPr wrap="square" lIns="0" tIns="0" rIns="0" bIns="0" rtlCol="0" anchor="ctr"/>
          <a:lstStyle/>
          <a:p>
            <a:pPr marL="0" indent="0">
              <a:buNone/>
            </a:pPr>
            <a:r>
              <a:rPr lang="en-US" sz="1700" dirty="0">
                <a:solidFill>
                  <a:srgbClr val="1E293B"/>
                </a:solidFill>
                <a:latin typeface="Calibri" pitchFamily="34" charset="0"/>
                <a:ea typeface="Calibri" pitchFamily="34" charset="-122"/>
                <a:cs typeface="Calibri" pitchFamily="34" charset="-120"/>
              </a:rPr>
              <a:t>Equality holds </a:t>
            </a:r>
            <a:r>
              <a:rPr lang="en-US" sz="1700" b="1" dirty="0">
                <a:solidFill>
                  <a:srgbClr val="A6192E"/>
                </a:solidFill>
                <a:latin typeface="Calibri" pitchFamily="34" charset="0"/>
                <a:ea typeface="Calibri" pitchFamily="34" charset="-122"/>
                <a:cs typeface="Calibri" pitchFamily="34" charset="-120"/>
              </a:rPr>
              <a:t>iff</a:t>
            </a:r>
            <a:r>
              <a:rPr lang="en-US" sz="1700" dirty="0">
                <a:solidFill>
                  <a:srgbClr val="1E293B"/>
                </a:solidFill>
                <a:latin typeface="Calibri" pitchFamily="34" charset="0"/>
                <a:ea typeface="Calibri" pitchFamily="34" charset="-122"/>
                <a:cs typeface="Calibri" pitchFamily="34" charset="-120"/>
              </a:rPr>
              <a:t> X = aY with probability 1 (linear dependence)</a:t>
            </a:r>
            <a:endParaRPr lang="en-US" sz="1700" dirty="0"/>
          </a:p>
        </p:txBody>
      </p:sp>
      <p:sp>
        <p:nvSpPr>
          <p:cNvPr id="8" name="Shape 5"/>
          <p:cNvSpPr/>
          <p:nvPr/>
        </p:nvSpPr>
        <p:spPr>
          <a:xfrm>
            <a:off x="548640" y="3154680"/>
            <a:ext cx="11094415" cy="1508760"/>
          </a:xfrm>
          <a:prstGeom prst="roundRect">
            <a:avLst>
              <a:gd name="adj" fmla="val 4848"/>
            </a:avLst>
          </a:prstGeom>
          <a:solidFill>
            <a:srgbClr val="EDF5F0"/>
          </a:solidFill>
          <a:ln w="12700">
            <a:solidFill>
              <a:srgbClr val="EDF5F0"/>
            </a:solidFill>
            <a:prstDash val="solid"/>
          </a:ln>
        </p:spPr>
        <p:txBody>
          <a:bodyPr/>
          <a:lstStyle/>
          <a:p>
            <a:endParaRPr lang="en-US"/>
          </a:p>
        </p:txBody>
      </p:sp>
      <p:sp>
        <p:nvSpPr>
          <p:cNvPr id="9" name="Text 6"/>
          <p:cNvSpPr txBox="1"/>
          <p:nvPr/>
        </p:nvSpPr>
        <p:spPr>
          <a:xfrm>
            <a:off x="777240" y="3282696"/>
            <a:ext cx="10637215" cy="274320"/>
          </a:xfrm>
          <a:prstGeom prst="rect">
            <a:avLst/>
          </a:prstGeom>
          <a:noFill/>
          <a:ln/>
        </p:spPr>
        <p:txBody>
          <a:bodyPr wrap="square" lIns="0" tIns="0" rIns="0" bIns="0" rtlCol="0" anchor="ctr"/>
          <a:lstStyle/>
          <a:p>
            <a:pPr marL="0" indent="0">
              <a:buNone/>
            </a:pPr>
            <a:r>
              <a:rPr lang="en-US" sz="1200" b="1" kern="0" spc="150" dirty="0">
                <a:solidFill>
                  <a:srgbClr val="2F6B4F"/>
                </a:solidFill>
                <a:latin typeface="Calibri" pitchFamily="34" charset="0"/>
                <a:ea typeface="Calibri" pitchFamily="34" charset="-122"/>
                <a:cs typeface="Calibri" pitchFamily="34" charset="-120"/>
              </a:rPr>
              <a:t>PROOF</a:t>
            </a:r>
            <a:endParaRPr lang="en-US" sz="1200" dirty="0"/>
          </a:p>
        </p:txBody>
      </p:sp>
      <p:pic>
        <p:nvPicPr>
          <p:cNvPr id="10" name="Image 1" descr="schwarz_pf"/>
          <p:cNvPicPr>
            <a:picLocks noChangeAspect="1"/>
          </p:cNvPicPr>
          <p:nvPr/>
        </p:nvPicPr>
        <p:blipFill>
          <a:blip r:embed="rId4"/>
          <a:stretch>
            <a:fillRect/>
          </a:stretch>
        </p:blipFill>
        <p:spPr>
          <a:xfrm>
            <a:off x="777240" y="3630168"/>
            <a:ext cx="5236997" cy="278740"/>
          </a:xfrm>
          <a:prstGeom prst="rect">
            <a:avLst/>
          </a:prstGeom>
        </p:spPr>
      </p:pic>
      <p:sp>
        <p:nvSpPr>
          <p:cNvPr id="11" name="Text 7"/>
          <p:cNvSpPr txBox="1"/>
          <p:nvPr/>
        </p:nvSpPr>
        <p:spPr>
          <a:xfrm>
            <a:off x="777240" y="4178808"/>
            <a:ext cx="10637215" cy="365760"/>
          </a:xfrm>
          <a:prstGeom prst="rect">
            <a:avLst/>
          </a:prstGeom>
          <a:noFill/>
          <a:ln/>
        </p:spPr>
        <p:txBody>
          <a:bodyPr wrap="square" lIns="0" tIns="0" rIns="0" bIns="0" rtlCol="0" anchor="ctr"/>
          <a:lstStyle/>
          <a:p>
            <a:pPr marL="0" indent="0">
              <a:buNone/>
            </a:pPr>
            <a:r>
              <a:rPr lang="en-US" sz="1500" i="1" dirty="0">
                <a:solidFill>
                  <a:srgbClr val="64748B"/>
                </a:solidFill>
                <a:latin typeface="Calibri" pitchFamily="34" charset="0"/>
                <a:ea typeface="Calibri" pitchFamily="34" charset="-122"/>
                <a:cs typeface="Calibri" pitchFamily="34" charset="-120"/>
              </a:rPr>
              <a:t>A quadratic in a that is never negative has a non-positive discriminant.</a:t>
            </a:r>
            <a:endParaRPr lang="en-US" sz="1500" dirty="0"/>
          </a:p>
        </p:txBody>
      </p:sp>
      <p:sp>
        <p:nvSpPr>
          <p:cNvPr id="12" name="Shape 8"/>
          <p:cNvSpPr/>
          <p:nvPr/>
        </p:nvSpPr>
        <p:spPr>
          <a:xfrm>
            <a:off x="548640" y="4846320"/>
            <a:ext cx="11094415" cy="1280160"/>
          </a:xfrm>
          <a:prstGeom prst="roundRect">
            <a:avLst>
              <a:gd name="adj" fmla="val 5714"/>
            </a:avLst>
          </a:prstGeom>
          <a:solidFill>
            <a:srgbClr val="FBEEF0"/>
          </a:solidFill>
          <a:ln w="12700">
            <a:solidFill>
              <a:srgbClr val="FBEEF0"/>
            </a:solidFill>
            <a:prstDash val="solid"/>
          </a:ln>
        </p:spPr>
        <p:txBody>
          <a:bodyPr/>
          <a:lstStyle/>
          <a:p>
            <a:endParaRPr lang="en-US"/>
          </a:p>
        </p:txBody>
      </p:sp>
      <p:sp>
        <p:nvSpPr>
          <p:cNvPr id="13" name="Text 9"/>
          <p:cNvSpPr txBox="1"/>
          <p:nvPr/>
        </p:nvSpPr>
        <p:spPr>
          <a:xfrm>
            <a:off x="777240" y="4974336"/>
            <a:ext cx="10637215"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CONSEQUENCE</a:t>
            </a:r>
            <a:endParaRPr lang="en-US" sz="1200" dirty="0"/>
          </a:p>
        </p:txBody>
      </p:sp>
      <p:pic>
        <p:nvPicPr>
          <p:cNvPr id="14" name="Image 2" descr="schwarz_rho"/>
          <p:cNvPicPr>
            <a:picLocks noChangeAspect="1"/>
          </p:cNvPicPr>
          <p:nvPr/>
        </p:nvPicPr>
        <p:blipFill>
          <a:blip r:embed="rId5"/>
          <a:stretch>
            <a:fillRect/>
          </a:stretch>
        </p:blipFill>
        <p:spPr>
          <a:xfrm>
            <a:off x="777240" y="5294376"/>
            <a:ext cx="3379622" cy="326746"/>
          </a:xfrm>
          <a:prstGeom prst="rect">
            <a:avLst/>
          </a:prstGeom>
        </p:spPr>
      </p:pic>
      <p:sp>
        <p:nvSpPr>
          <p:cNvPr id="15" name="Text 10"/>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49 / 62</a:t>
            </a:r>
            <a:endParaRPr lang="en-US" sz="1100" dirty="0"/>
          </a:p>
        </p:txBody>
      </p:sp>
      <p:sp>
        <p:nvSpPr>
          <p:cNvPr id="16" name="Text 11"/>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1B2A4A"/>
        </a:solidFill>
        <a:effectLst/>
      </p:bgPr>
    </p:bg>
    <p:spTree>
      <p:nvGrpSpPr>
        <p:cNvPr id="1" name=""/>
        <p:cNvGrpSpPr/>
        <p:nvPr/>
      </p:nvGrpSpPr>
      <p:grpSpPr>
        <a:xfrm>
          <a:off x="0" y="0"/>
          <a:ext cx="0" cy="0"/>
          <a:chOff x="0" y="0"/>
          <a:chExt cx="0" cy="0"/>
        </a:xfrm>
      </p:grpSpPr>
      <p:sp>
        <p:nvSpPr>
          <p:cNvPr id="2" name="Text 0"/>
          <p:cNvSpPr txBox="1"/>
          <p:nvPr/>
        </p:nvSpPr>
        <p:spPr>
          <a:xfrm>
            <a:off x="548640" y="1188720"/>
            <a:ext cx="2743200" cy="1371600"/>
          </a:xfrm>
          <a:prstGeom prst="rect">
            <a:avLst/>
          </a:prstGeom>
          <a:noFill/>
          <a:ln/>
        </p:spPr>
        <p:txBody>
          <a:bodyPr wrap="square" lIns="0" tIns="0" rIns="0" bIns="0" rtlCol="0" anchor="ctr"/>
          <a:lstStyle/>
          <a:p>
            <a:pPr marL="0" indent="0">
              <a:buNone/>
            </a:pPr>
            <a:r>
              <a:rPr lang="en-US" sz="9600" b="1" dirty="0">
                <a:solidFill>
                  <a:srgbClr val="F2B8C0"/>
                </a:solidFill>
                <a:latin typeface="Cambria" pitchFamily="34" charset="0"/>
                <a:ea typeface="Cambria" pitchFamily="34" charset="-122"/>
                <a:cs typeface="Cambria" pitchFamily="34" charset="-120"/>
              </a:rPr>
              <a:t>07</a:t>
            </a:r>
            <a:endParaRPr lang="en-US" sz="9600" dirty="0"/>
          </a:p>
        </p:txBody>
      </p:sp>
      <p:sp>
        <p:nvSpPr>
          <p:cNvPr id="3" name="Text 1"/>
          <p:cNvSpPr txBox="1"/>
          <p:nvPr/>
        </p:nvSpPr>
        <p:spPr>
          <a:xfrm>
            <a:off x="548640" y="2651760"/>
            <a:ext cx="10058400" cy="91440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Introduction to Stochastic Processes</a:t>
            </a:r>
            <a:endParaRPr lang="en-US" sz="4000" dirty="0"/>
          </a:p>
        </p:txBody>
      </p:sp>
      <p:sp>
        <p:nvSpPr>
          <p:cNvPr id="4" name="Text 2"/>
          <p:cNvSpPr txBox="1"/>
          <p:nvPr/>
        </p:nvSpPr>
        <p:spPr>
          <a:xfrm>
            <a:off x="548640" y="3611880"/>
            <a:ext cx="9144000" cy="731520"/>
          </a:xfrm>
          <a:prstGeom prst="rect">
            <a:avLst/>
          </a:prstGeom>
          <a:noFill/>
          <a:ln/>
        </p:spPr>
        <p:txBody>
          <a:bodyPr wrap="square" lIns="0" tIns="0" rIns="0" bIns="0" rtlCol="0" anchor="ctr"/>
          <a:lstStyle/>
          <a:p>
            <a:pPr marL="0" indent="0">
              <a:buNone/>
            </a:pPr>
            <a:r>
              <a:rPr lang="en-US" sz="2000" dirty="0">
                <a:solidFill>
                  <a:srgbClr val="C9D4E8"/>
                </a:solidFill>
                <a:latin typeface="Calibri" pitchFamily="34" charset="0"/>
                <a:ea typeface="Calibri" pitchFamily="34" charset="-122"/>
                <a:cs typeface="Calibri" pitchFamily="34" charset="-120"/>
              </a:rPr>
              <a:t>A random variable for every instant of time: random functions.</a:t>
            </a:r>
            <a:endParaRPr lang="en-US" sz="2000" dirty="0"/>
          </a:p>
        </p:txBody>
      </p:sp>
      <p:sp>
        <p:nvSpPr>
          <p:cNvPr id="5" name="Shape 3"/>
          <p:cNvSpPr/>
          <p:nvPr/>
        </p:nvSpPr>
        <p:spPr>
          <a:xfrm>
            <a:off x="548640"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6" name="Text 4"/>
          <p:cNvSpPr txBox="1"/>
          <p:nvPr/>
        </p:nvSpPr>
        <p:spPr>
          <a:xfrm>
            <a:off x="548640"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Shape 5"/>
          <p:cNvSpPr/>
          <p:nvPr/>
        </p:nvSpPr>
        <p:spPr>
          <a:xfrm>
            <a:off x="1115568"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8" name="Text 6"/>
          <p:cNvSpPr txBox="1"/>
          <p:nvPr/>
        </p:nvSpPr>
        <p:spPr>
          <a:xfrm>
            <a:off x="1115568"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9" name="Shape 7"/>
          <p:cNvSpPr/>
          <p:nvPr/>
        </p:nvSpPr>
        <p:spPr>
          <a:xfrm>
            <a:off x="1682496"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10" name="Text 8"/>
          <p:cNvSpPr txBox="1"/>
          <p:nvPr/>
        </p:nvSpPr>
        <p:spPr>
          <a:xfrm>
            <a:off x="1682496"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1" name="Shape 9"/>
          <p:cNvSpPr/>
          <p:nvPr/>
        </p:nvSpPr>
        <p:spPr>
          <a:xfrm>
            <a:off x="2249424"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12" name="Text 10"/>
          <p:cNvSpPr txBox="1"/>
          <p:nvPr/>
        </p:nvSpPr>
        <p:spPr>
          <a:xfrm>
            <a:off x="2249424"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3" name="Shape 11"/>
          <p:cNvSpPr/>
          <p:nvPr/>
        </p:nvSpPr>
        <p:spPr>
          <a:xfrm>
            <a:off x="2816352"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14" name="Text 12"/>
          <p:cNvSpPr txBox="1"/>
          <p:nvPr/>
        </p:nvSpPr>
        <p:spPr>
          <a:xfrm>
            <a:off x="2816352"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15" name="Shape 13"/>
          <p:cNvSpPr/>
          <p:nvPr/>
        </p:nvSpPr>
        <p:spPr>
          <a:xfrm>
            <a:off x="3383280" y="5669280"/>
            <a:ext cx="365760" cy="365760"/>
          </a:xfrm>
          <a:prstGeom prst="ellipse">
            <a:avLst/>
          </a:prstGeom>
          <a:solidFill>
            <a:srgbClr val="1B2A4A"/>
          </a:solidFill>
          <a:ln w="15875">
            <a:solidFill>
              <a:srgbClr val="FFFFFF"/>
            </a:solidFill>
            <a:prstDash val="solid"/>
          </a:ln>
        </p:spPr>
        <p:txBody>
          <a:bodyPr/>
          <a:lstStyle/>
          <a:p>
            <a:endParaRPr lang="en-US"/>
          </a:p>
        </p:txBody>
      </p:sp>
      <p:sp>
        <p:nvSpPr>
          <p:cNvPr id="16" name="Text 14"/>
          <p:cNvSpPr txBox="1"/>
          <p:nvPr/>
        </p:nvSpPr>
        <p:spPr>
          <a:xfrm>
            <a:off x="3383280" y="566928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6</a:t>
            </a:r>
            <a:endParaRPr lang="en-US" sz="1200" dirty="0"/>
          </a:p>
        </p:txBody>
      </p:sp>
      <p:sp>
        <p:nvSpPr>
          <p:cNvPr id="17" name="Shape 15"/>
          <p:cNvSpPr/>
          <p:nvPr/>
        </p:nvSpPr>
        <p:spPr>
          <a:xfrm>
            <a:off x="3950208" y="5669280"/>
            <a:ext cx="365760" cy="365760"/>
          </a:xfrm>
          <a:prstGeom prst="ellipse">
            <a:avLst/>
          </a:prstGeom>
          <a:solidFill>
            <a:srgbClr val="FFFFFF"/>
          </a:solidFill>
          <a:ln w="15875">
            <a:solidFill>
              <a:srgbClr val="FFFFFF"/>
            </a:solidFill>
            <a:prstDash val="solid"/>
          </a:ln>
        </p:spPr>
        <p:txBody>
          <a:bodyPr/>
          <a:lstStyle/>
          <a:p>
            <a:endParaRPr lang="en-US"/>
          </a:p>
        </p:txBody>
      </p:sp>
      <p:sp>
        <p:nvSpPr>
          <p:cNvPr id="18" name="Text 16"/>
          <p:cNvSpPr txBox="1"/>
          <p:nvPr/>
        </p:nvSpPr>
        <p:spPr>
          <a:xfrm>
            <a:off x="3950208" y="5669280"/>
            <a:ext cx="365760" cy="365760"/>
          </a:xfrm>
          <a:prstGeom prst="rect">
            <a:avLst/>
          </a:prstGeom>
          <a:noFill/>
          <a:ln/>
        </p:spPr>
        <p:txBody>
          <a:bodyPr wrap="square" lIns="0" tIns="0" rIns="0" bIns="0" rtlCol="0" anchor="ctr"/>
          <a:lstStyle/>
          <a:p>
            <a:pPr marL="0" indent="0" algn="ctr">
              <a:buNone/>
            </a:pPr>
            <a:r>
              <a:rPr lang="en-US" sz="1200" b="1" dirty="0">
                <a:solidFill>
                  <a:srgbClr val="1B2A4A"/>
                </a:solidFill>
                <a:latin typeface="Calibri" pitchFamily="34" charset="0"/>
                <a:ea typeface="Calibri" pitchFamily="34" charset="-122"/>
                <a:cs typeface="Calibri" pitchFamily="34" charset="-120"/>
              </a:rPr>
              <a:t>7</a:t>
            </a:r>
            <a:endParaRPr lang="en-US" sz="1200" dirty="0"/>
          </a:p>
        </p:txBody>
      </p:sp>
      <p:sp>
        <p:nvSpPr>
          <p:cNvPr id="19" name="Text 17"/>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8391AD"/>
                </a:solidFill>
                <a:latin typeface="Calibri" pitchFamily="34" charset="0"/>
                <a:ea typeface="Calibri" pitchFamily="34" charset="-122"/>
                <a:cs typeface="Calibri" pitchFamily="34" charset="-120"/>
              </a:rPr>
              <a:t>50 / 62</a:t>
            </a:r>
            <a:endParaRPr lang="en-US" sz="11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07   INTRODUCTION TO STOCHASTIC PROCESSES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What Is a Stochastic Process?</a:t>
            </a:r>
            <a:endParaRPr lang="en-US" sz="3000" dirty="0"/>
          </a:p>
        </p:txBody>
      </p:sp>
      <p:sp>
        <p:nvSpPr>
          <p:cNvPr id="4" name="Text 2"/>
          <p:cNvSpPr txBox="1"/>
          <p:nvPr/>
        </p:nvSpPr>
        <p:spPr>
          <a:xfrm>
            <a:off x="548640" y="1463040"/>
            <a:ext cx="5394960" cy="4663440"/>
          </a:xfrm>
          <a:prstGeom prst="rect">
            <a:avLst/>
          </a:prstGeom>
          <a:noFill/>
          <a:ln/>
        </p:spPr>
        <p:txBody>
          <a:bodyPr wrap="square" lIns="0" tIns="0" rIns="0" bIns="0" rtlCol="0" anchor="t"/>
          <a:lstStyle/>
          <a:p>
            <a:pPr marL="228600" indent="-228600" algn="l">
              <a:lnSpc>
                <a:spcPct val="105000"/>
              </a:lnSpc>
              <a:spcAft>
                <a:spcPts val="1200"/>
              </a:spcAft>
              <a:buSzPct val="100000"/>
              <a:buChar char="•"/>
            </a:pPr>
            <a:r>
              <a:rPr lang="en-US" sz="1800" dirty="0">
                <a:solidFill>
                  <a:srgbClr val="1E293B"/>
                </a:solidFill>
                <a:latin typeface="Calibri" pitchFamily="34" charset="0"/>
                <a:ea typeface="Calibri" pitchFamily="34" charset="-122"/>
                <a:cs typeface="Calibri" pitchFamily="34" charset="-120"/>
              </a:rPr>
              <a:t>Let ξ denote the </a:t>
            </a:r>
            <a:r>
              <a:rPr lang="en-US" sz="1800" b="1" dirty="0">
                <a:solidFill>
                  <a:srgbClr val="A6192E"/>
                </a:solidFill>
                <a:latin typeface="Calibri" pitchFamily="34" charset="0"/>
                <a:ea typeface="Calibri" pitchFamily="34" charset="-122"/>
                <a:cs typeface="Calibri" pitchFamily="34" charset="-120"/>
              </a:rPr>
              <a:t>random outcome</a:t>
            </a:r>
            <a:r>
              <a:rPr lang="en-US" sz="1800" dirty="0">
                <a:solidFill>
                  <a:srgbClr val="1E293B"/>
                </a:solidFill>
                <a:latin typeface="Calibri" pitchFamily="34" charset="0"/>
                <a:ea typeface="Calibri" pitchFamily="34" charset="-122"/>
                <a:cs typeface="Calibri" pitchFamily="34" charset="-120"/>
              </a:rPr>
              <a:t> of an experiment</a:t>
            </a:r>
            <a:endParaRPr lang="en-US" sz="1800" dirty="0"/>
          </a:p>
          <a:p>
            <a:pPr marL="228600" indent="-228600" algn="l">
              <a:lnSpc>
                <a:spcPct val="105000"/>
              </a:lnSpc>
              <a:spcAft>
                <a:spcPts val="1200"/>
              </a:spcAft>
              <a:buSzPct val="100000"/>
              <a:buChar char="•"/>
            </a:pPr>
            <a:r>
              <a:rPr lang="en-US" sz="1800" dirty="0">
                <a:solidFill>
                  <a:srgbClr val="1E293B"/>
                </a:solidFill>
                <a:latin typeface="Calibri" pitchFamily="34" charset="0"/>
                <a:ea typeface="Calibri" pitchFamily="34" charset="-122"/>
                <a:cs typeface="Calibri" pitchFamily="34" charset="-120"/>
              </a:rPr>
              <a:t>To every outcome, assign a </a:t>
            </a:r>
            <a:r>
              <a:rPr lang="en-US" sz="1800" b="1" dirty="0">
                <a:solidFill>
                  <a:srgbClr val="A6192E"/>
                </a:solidFill>
                <a:latin typeface="Calibri" pitchFamily="34" charset="0"/>
                <a:ea typeface="Calibri" pitchFamily="34" charset="-122"/>
                <a:cs typeface="Calibri" pitchFamily="34" charset="-120"/>
              </a:rPr>
              <a:t>function of time</a:t>
            </a:r>
            <a:r>
              <a:rPr lang="en-US" sz="1800" dirty="0">
                <a:solidFill>
                  <a:srgbClr val="1E293B"/>
                </a:solidFill>
                <a:latin typeface="Calibri" pitchFamily="34" charset="0"/>
                <a:ea typeface="Calibri" pitchFamily="34" charset="-122"/>
                <a:cs typeface="Calibri" pitchFamily="34" charset="-120"/>
              </a:rPr>
              <a:t> X(t, ξ)</a:t>
            </a:r>
            <a:endParaRPr lang="en-US" sz="1800" dirty="0"/>
          </a:p>
          <a:p>
            <a:pPr marL="228600" indent="-228600" algn="l">
              <a:lnSpc>
                <a:spcPct val="105000"/>
              </a:lnSpc>
              <a:spcAft>
                <a:spcPts val="1200"/>
              </a:spcAft>
              <a:buSzPct val="100000"/>
              <a:buChar char="•"/>
            </a:pPr>
            <a:r>
              <a:rPr lang="en-US" sz="1800" dirty="0">
                <a:solidFill>
                  <a:srgbClr val="1E293B"/>
                </a:solidFill>
                <a:latin typeface="Calibri" pitchFamily="34" charset="0"/>
                <a:ea typeface="Calibri" pitchFamily="34" charset="-122"/>
                <a:cs typeface="Calibri" pitchFamily="34" charset="-120"/>
              </a:rPr>
              <a:t>The collection of such functions is a </a:t>
            </a:r>
            <a:r>
              <a:rPr lang="en-US" sz="1800" b="1" dirty="0">
                <a:solidFill>
                  <a:srgbClr val="A6192E"/>
                </a:solidFill>
                <a:latin typeface="Calibri" pitchFamily="34" charset="0"/>
                <a:ea typeface="Calibri" pitchFamily="34" charset="-122"/>
                <a:cs typeface="Calibri" pitchFamily="34" charset="-120"/>
              </a:rPr>
              <a:t>stochastic process</a:t>
            </a:r>
            <a:endParaRPr lang="en-US" sz="1800" dirty="0"/>
          </a:p>
          <a:p>
            <a:pPr marL="228600" indent="-228600" algn="l">
              <a:lnSpc>
                <a:spcPct val="105000"/>
              </a:lnSpc>
              <a:spcAft>
                <a:spcPts val="1200"/>
              </a:spcAft>
              <a:buSzPct val="100000"/>
              <a:buChar char="•"/>
            </a:pPr>
            <a:r>
              <a:rPr lang="en-US" sz="1800" dirty="0">
                <a:solidFill>
                  <a:srgbClr val="1E293B"/>
                </a:solidFill>
                <a:latin typeface="Calibri" pitchFamily="34" charset="0"/>
                <a:ea typeface="Calibri" pitchFamily="34" charset="-122"/>
                <a:cs typeface="Calibri" pitchFamily="34" charset="-120"/>
              </a:rPr>
              <a:t>Both ξ and the time index t can be </a:t>
            </a:r>
            <a:r>
              <a:rPr lang="en-US" sz="1800" b="1" dirty="0">
                <a:solidFill>
                  <a:srgbClr val="A6192E"/>
                </a:solidFill>
                <a:latin typeface="Calibri" pitchFamily="34" charset="0"/>
                <a:ea typeface="Calibri" pitchFamily="34" charset="-122"/>
                <a:cs typeface="Calibri" pitchFamily="34" charset="-120"/>
              </a:rPr>
              <a:t>continuous or discrete</a:t>
            </a:r>
            <a:r>
              <a:rPr lang="en-US" sz="1800" dirty="0">
                <a:solidFill>
                  <a:srgbClr val="1E293B"/>
                </a:solidFill>
                <a:latin typeface="Calibri" pitchFamily="34" charset="0"/>
                <a:ea typeface="Calibri" pitchFamily="34" charset="-122"/>
                <a:cs typeface="Calibri" pitchFamily="34" charset="-120"/>
              </a:rPr>
              <a:t> (countably infinite or finite)</a:t>
            </a:r>
            <a:endParaRPr lang="en-US" sz="1800" dirty="0"/>
          </a:p>
          <a:p>
            <a:pPr marL="228600" indent="-228600" algn="l">
              <a:lnSpc>
                <a:spcPct val="105000"/>
              </a:lnSpc>
              <a:spcAft>
                <a:spcPts val="1200"/>
              </a:spcAft>
              <a:buSzPct val="100000"/>
              <a:buChar char="•"/>
            </a:pPr>
            <a:r>
              <a:rPr lang="en-US" sz="1800" dirty="0">
                <a:solidFill>
                  <a:srgbClr val="1E293B"/>
                </a:solidFill>
                <a:latin typeface="Calibri" pitchFamily="34" charset="0"/>
                <a:ea typeface="Calibri" pitchFamily="34" charset="-122"/>
                <a:cs typeface="Calibri" pitchFamily="34" charset="-120"/>
              </a:rPr>
              <a:t>For a fixed ξ</a:t>
            </a:r>
            <a:r>
              <a:rPr lang="en-US" sz="1800" baseline="-40000" dirty="0">
                <a:solidFill>
                  <a:srgbClr val="1E293B"/>
                </a:solidFill>
                <a:latin typeface="Calibri" pitchFamily="34" charset="0"/>
                <a:ea typeface="Calibri" pitchFamily="34" charset="-122"/>
                <a:cs typeface="Calibri" pitchFamily="34" charset="-120"/>
              </a:rPr>
              <a:t>i</a:t>
            </a:r>
            <a:r>
              <a:rPr lang="en-US" sz="1800" dirty="0">
                <a:solidFill>
                  <a:srgbClr val="1E293B"/>
                </a:solidFill>
                <a:latin typeface="Calibri" pitchFamily="34" charset="0"/>
                <a:ea typeface="Calibri" pitchFamily="34" charset="-122"/>
                <a:cs typeface="Calibri" pitchFamily="34" charset="-120"/>
              </a:rPr>
              <a:t> ∈ Ω (the set of all outcomes), X(t, ξ</a:t>
            </a:r>
            <a:r>
              <a:rPr lang="en-US" sz="1800" baseline="-40000" dirty="0">
                <a:solidFill>
                  <a:srgbClr val="1E293B"/>
                </a:solidFill>
                <a:latin typeface="Calibri" pitchFamily="34" charset="0"/>
                <a:ea typeface="Calibri" pitchFamily="34" charset="-122"/>
                <a:cs typeface="Calibri" pitchFamily="34" charset="-120"/>
              </a:rPr>
              <a:t>i</a:t>
            </a:r>
            <a:r>
              <a:rPr lang="en-US" sz="1800" dirty="0">
                <a:solidFill>
                  <a:srgbClr val="1E293B"/>
                </a:solidFill>
                <a:latin typeface="Calibri" pitchFamily="34" charset="0"/>
                <a:ea typeface="Calibri" pitchFamily="34" charset="-122"/>
                <a:cs typeface="Calibri" pitchFamily="34" charset="-120"/>
              </a:rPr>
              <a:t>) is a </a:t>
            </a:r>
            <a:r>
              <a:rPr lang="en-US" sz="1800" b="1" dirty="0">
                <a:solidFill>
                  <a:srgbClr val="A6192E"/>
                </a:solidFill>
                <a:latin typeface="Calibri" pitchFamily="34" charset="0"/>
                <a:ea typeface="Calibri" pitchFamily="34" charset="-122"/>
                <a:cs typeface="Calibri" pitchFamily="34" charset="-120"/>
              </a:rPr>
              <a:t>specific time function</a:t>
            </a:r>
            <a:endParaRPr lang="en-US" sz="1800" dirty="0"/>
          </a:p>
        </p:txBody>
      </p:sp>
      <p:pic>
        <p:nvPicPr>
          <p:cNvPr id="5" name="Image 0" descr="Four sample paths of a random process with times t1 and t2 marked"/>
          <p:cNvPicPr>
            <a:picLocks noChangeAspect="1"/>
          </p:cNvPicPr>
          <p:nvPr/>
        </p:nvPicPr>
        <p:blipFill>
          <a:blip r:embed="rId3"/>
          <a:stretch>
            <a:fillRect/>
          </a:stretch>
        </p:blipFill>
        <p:spPr>
          <a:xfrm>
            <a:off x="6217920" y="1809694"/>
            <a:ext cx="5394960" cy="3924413"/>
          </a:xfrm>
          <a:prstGeom prst="rect">
            <a:avLst/>
          </a:prstGeom>
        </p:spPr>
      </p:pic>
      <p:sp>
        <p:nvSpPr>
          <p:cNvPr id="6" name="Text 3"/>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51 / 62</a:t>
            </a:r>
            <a:endParaRPr lang="en-US" sz="1100" dirty="0"/>
          </a:p>
        </p:txBody>
      </p:sp>
      <p:sp>
        <p:nvSpPr>
          <p:cNvPr id="7" name="Text 4"/>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07   INTRODUCTION TO STOCHASTIC PROCESSES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Four Ways to Read X(t, ξ)</a:t>
            </a:r>
            <a:endParaRPr lang="en-US" sz="3000" dirty="0"/>
          </a:p>
        </p:txBody>
      </p:sp>
      <p:sp>
        <p:nvSpPr>
          <p:cNvPr id="4" name="Shape 2"/>
          <p:cNvSpPr/>
          <p:nvPr/>
        </p:nvSpPr>
        <p:spPr>
          <a:xfrm>
            <a:off x="548640" y="1417320"/>
            <a:ext cx="5387188" cy="2240280"/>
          </a:xfrm>
          <a:prstGeom prst="roundRect">
            <a:avLst>
              <a:gd name="adj" fmla="val 3265"/>
            </a:avLst>
          </a:prstGeom>
          <a:solidFill>
            <a:srgbClr val="F1F5F9"/>
          </a:solidFill>
          <a:ln w="12700">
            <a:solidFill>
              <a:srgbClr val="F1F5F9"/>
            </a:solidFill>
            <a:prstDash val="solid"/>
          </a:ln>
        </p:spPr>
        <p:txBody>
          <a:bodyPr/>
          <a:lstStyle/>
          <a:p>
            <a:endParaRPr lang="en-US"/>
          </a:p>
        </p:txBody>
      </p:sp>
      <p:sp>
        <p:nvSpPr>
          <p:cNvPr id="5" name="Text 3"/>
          <p:cNvSpPr txBox="1"/>
          <p:nvPr/>
        </p:nvSpPr>
        <p:spPr>
          <a:xfrm>
            <a:off x="822960" y="1600200"/>
            <a:ext cx="4838548" cy="320040"/>
          </a:xfrm>
          <a:prstGeom prst="rect">
            <a:avLst/>
          </a:prstGeom>
          <a:noFill/>
          <a:ln/>
        </p:spPr>
        <p:txBody>
          <a:bodyPr wrap="square" lIns="0" tIns="0" rIns="0" bIns="0" rtlCol="0" anchor="ctr"/>
          <a:lstStyle/>
          <a:p>
            <a:pPr marL="0" indent="0">
              <a:buNone/>
            </a:pPr>
            <a:r>
              <a:rPr lang="en-US" sz="1300" b="1" kern="0" spc="150" dirty="0">
                <a:solidFill>
                  <a:srgbClr val="64748B"/>
                </a:solidFill>
                <a:latin typeface="Calibri" pitchFamily="34" charset="0"/>
                <a:ea typeface="Calibri" pitchFamily="34" charset="-122"/>
                <a:cs typeface="Calibri" pitchFamily="34" charset="-120"/>
              </a:rPr>
              <a:t>T FIXED,  Ξ FIXED</a:t>
            </a:r>
            <a:endParaRPr lang="en-US" sz="1300" dirty="0"/>
          </a:p>
        </p:txBody>
      </p:sp>
      <p:sp>
        <p:nvSpPr>
          <p:cNvPr id="6" name="Text 4"/>
          <p:cNvSpPr txBox="1"/>
          <p:nvPr/>
        </p:nvSpPr>
        <p:spPr>
          <a:xfrm>
            <a:off x="822960" y="2057400"/>
            <a:ext cx="4838548" cy="640080"/>
          </a:xfrm>
          <a:prstGeom prst="rect">
            <a:avLst/>
          </a:prstGeom>
          <a:noFill/>
          <a:ln/>
        </p:spPr>
        <p:txBody>
          <a:bodyPr wrap="square" lIns="0" tIns="0" rIns="0" bIns="0" rtlCol="0" anchor="ctr"/>
          <a:lstStyle/>
          <a:p>
            <a:pPr marL="0" indent="0">
              <a:buNone/>
            </a:pPr>
            <a:r>
              <a:rPr lang="en-US" sz="2600" i="1" dirty="0">
                <a:solidFill>
                  <a:srgbClr val="1B2A4A"/>
                </a:solidFill>
                <a:latin typeface="Cambria" pitchFamily="34" charset="0"/>
                <a:ea typeface="Cambria" pitchFamily="34" charset="-122"/>
                <a:cs typeface="Cambria" pitchFamily="34" charset="-120"/>
              </a:rPr>
              <a:t>X(t</a:t>
            </a:r>
            <a:r>
              <a:rPr lang="en-US" sz="2600" i="1" baseline="-40000" dirty="0">
                <a:solidFill>
                  <a:srgbClr val="1B2A4A"/>
                </a:solidFill>
                <a:latin typeface="Cambria" pitchFamily="34" charset="0"/>
                <a:ea typeface="Cambria" pitchFamily="34" charset="-122"/>
                <a:cs typeface="Cambria" pitchFamily="34" charset="-120"/>
              </a:rPr>
              <a:t>1</a:t>
            </a:r>
            <a:r>
              <a:rPr lang="en-US" sz="2600" i="1" dirty="0">
                <a:solidFill>
                  <a:srgbClr val="1B2A4A"/>
                </a:solidFill>
                <a:latin typeface="Cambria" pitchFamily="34" charset="0"/>
                <a:ea typeface="Cambria" pitchFamily="34" charset="-122"/>
                <a:cs typeface="Cambria" pitchFamily="34" charset="-120"/>
              </a:rPr>
              <a:t>, ξ</a:t>
            </a:r>
            <a:r>
              <a:rPr lang="en-US" sz="2600" i="1" baseline="-40000" dirty="0">
                <a:solidFill>
                  <a:srgbClr val="1B2A4A"/>
                </a:solidFill>
                <a:latin typeface="Cambria" pitchFamily="34" charset="0"/>
                <a:ea typeface="Cambria" pitchFamily="34" charset="-122"/>
                <a:cs typeface="Cambria" pitchFamily="34" charset="-120"/>
              </a:rPr>
              <a:t>1</a:t>
            </a:r>
            <a:r>
              <a:rPr lang="en-US" sz="2600" i="1" dirty="0">
                <a:solidFill>
                  <a:srgbClr val="1B2A4A"/>
                </a:solidFill>
                <a:latin typeface="Cambria" pitchFamily="34" charset="0"/>
                <a:ea typeface="Cambria" pitchFamily="34" charset="-122"/>
                <a:cs typeface="Cambria" pitchFamily="34" charset="-120"/>
              </a:rPr>
              <a:t>)</a:t>
            </a:r>
            <a:endParaRPr lang="en-US" sz="2600" dirty="0"/>
          </a:p>
        </p:txBody>
      </p:sp>
      <p:sp>
        <p:nvSpPr>
          <p:cNvPr id="7" name="Text 5"/>
          <p:cNvSpPr txBox="1"/>
          <p:nvPr/>
        </p:nvSpPr>
        <p:spPr>
          <a:xfrm>
            <a:off x="822960" y="2788920"/>
            <a:ext cx="4838548" cy="640080"/>
          </a:xfrm>
          <a:prstGeom prst="rect">
            <a:avLst/>
          </a:prstGeom>
          <a:noFill/>
          <a:ln/>
        </p:spPr>
        <p:txBody>
          <a:bodyPr wrap="square" lIns="0" tIns="0" rIns="0" bIns="0" rtlCol="0" anchor="ctr"/>
          <a:lstStyle/>
          <a:p>
            <a:pPr marL="0" indent="0">
              <a:buNone/>
            </a:pPr>
            <a:r>
              <a:rPr lang="en-US" sz="1800" dirty="0">
                <a:solidFill>
                  <a:srgbClr val="1E293B"/>
                </a:solidFill>
                <a:latin typeface="Calibri" pitchFamily="34" charset="0"/>
                <a:ea typeface="Calibri" pitchFamily="34" charset="-122"/>
                <a:cs typeface="Calibri" pitchFamily="34" charset="-120"/>
              </a:rPr>
              <a:t>A </a:t>
            </a:r>
            <a:r>
              <a:rPr lang="en-US" sz="1800" b="1" dirty="0">
                <a:solidFill>
                  <a:srgbClr val="A6192E"/>
                </a:solidFill>
                <a:latin typeface="Calibri" pitchFamily="34" charset="0"/>
                <a:ea typeface="Calibri" pitchFamily="34" charset="-122"/>
                <a:cs typeface="Calibri" pitchFamily="34" charset="-120"/>
              </a:rPr>
              <a:t>number</a:t>
            </a:r>
            <a:endParaRPr lang="en-US" sz="1800" dirty="0"/>
          </a:p>
        </p:txBody>
      </p:sp>
      <p:sp>
        <p:nvSpPr>
          <p:cNvPr id="8" name="Shape 6"/>
          <p:cNvSpPr/>
          <p:nvPr/>
        </p:nvSpPr>
        <p:spPr>
          <a:xfrm>
            <a:off x="6255868" y="1417320"/>
            <a:ext cx="5387188" cy="2240280"/>
          </a:xfrm>
          <a:prstGeom prst="roundRect">
            <a:avLst>
              <a:gd name="adj" fmla="val 3265"/>
            </a:avLst>
          </a:prstGeom>
          <a:solidFill>
            <a:srgbClr val="EEF2F8"/>
          </a:solidFill>
          <a:ln w="12700">
            <a:solidFill>
              <a:srgbClr val="EEF2F8"/>
            </a:solidFill>
            <a:prstDash val="solid"/>
          </a:ln>
        </p:spPr>
        <p:txBody>
          <a:bodyPr/>
          <a:lstStyle/>
          <a:p>
            <a:endParaRPr lang="en-US"/>
          </a:p>
        </p:txBody>
      </p:sp>
      <p:sp>
        <p:nvSpPr>
          <p:cNvPr id="9" name="Text 7"/>
          <p:cNvSpPr txBox="1"/>
          <p:nvPr/>
        </p:nvSpPr>
        <p:spPr>
          <a:xfrm>
            <a:off x="6530188" y="1600200"/>
            <a:ext cx="4838548" cy="320040"/>
          </a:xfrm>
          <a:prstGeom prst="rect">
            <a:avLst/>
          </a:prstGeom>
          <a:noFill/>
          <a:ln/>
        </p:spPr>
        <p:txBody>
          <a:bodyPr wrap="square" lIns="0" tIns="0" rIns="0" bIns="0" rtlCol="0" anchor="ctr"/>
          <a:lstStyle/>
          <a:p>
            <a:pPr marL="0" indent="0">
              <a:buNone/>
            </a:pPr>
            <a:r>
              <a:rPr lang="en-US" sz="1300" b="1" kern="0" spc="150" dirty="0">
                <a:solidFill>
                  <a:srgbClr val="1B2A4A"/>
                </a:solidFill>
                <a:latin typeface="Calibri" pitchFamily="34" charset="0"/>
                <a:ea typeface="Calibri" pitchFamily="34" charset="-122"/>
                <a:cs typeface="Calibri" pitchFamily="34" charset="-120"/>
              </a:rPr>
              <a:t>T VARIES,  Ξ FIXED</a:t>
            </a:r>
            <a:endParaRPr lang="en-US" sz="1300" dirty="0"/>
          </a:p>
        </p:txBody>
      </p:sp>
      <p:sp>
        <p:nvSpPr>
          <p:cNvPr id="10" name="Text 8"/>
          <p:cNvSpPr txBox="1"/>
          <p:nvPr/>
        </p:nvSpPr>
        <p:spPr>
          <a:xfrm>
            <a:off x="6530188" y="2057400"/>
            <a:ext cx="4838548" cy="640080"/>
          </a:xfrm>
          <a:prstGeom prst="rect">
            <a:avLst/>
          </a:prstGeom>
          <a:noFill/>
          <a:ln/>
        </p:spPr>
        <p:txBody>
          <a:bodyPr wrap="square" lIns="0" tIns="0" rIns="0" bIns="0" rtlCol="0" anchor="ctr"/>
          <a:lstStyle/>
          <a:p>
            <a:pPr marL="0" indent="0">
              <a:buNone/>
            </a:pPr>
            <a:r>
              <a:rPr lang="en-US" sz="2600" i="1" dirty="0">
                <a:solidFill>
                  <a:srgbClr val="1B2A4A"/>
                </a:solidFill>
                <a:latin typeface="Cambria" pitchFamily="34" charset="0"/>
                <a:ea typeface="Cambria" pitchFamily="34" charset="-122"/>
                <a:cs typeface="Cambria" pitchFamily="34" charset="-120"/>
              </a:rPr>
              <a:t>X(t, ξ</a:t>
            </a:r>
            <a:r>
              <a:rPr lang="en-US" sz="2600" i="1" baseline="-40000" dirty="0">
                <a:solidFill>
                  <a:srgbClr val="1B2A4A"/>
                </a:solidFill>
                <a:latin typeface="Cambria" pitchFamily="34" charset="0"/>
                <a:ea typeface="Cambria" pitchFamily="34" charset="-122"/>
                <a:cs typeface="Cambria" pitchFamily="34" charset="-120"/>
              </a:rPr>
              <a:t>1</a:t>
            </a:r>
            <a:r>
              <a:rPr lang="en-US" sz="2600" i="1" dirty="0">
                <a:solidFill>
                  <a:srgbClr val="1B2A4A"/>
                </a:solidFill>
                <a:latin typeface="Cambria" pitchFamily="34" charset="0"/>
                <a:ea typeface="Cambria" pitchFamily="34" charset="-122"/>
                <a:cs typeface="Cambria" pitchFamily="34" charset="-120"/>
              </a:rPr>
              <a:t>)</a:t>
            </a:r>
            <a:endParaRPr lang="en-US" sz="2600" dirty="0"/>
          </a:p>
        </p:txBody>
      </p:sp>
      <p:sp>
        <p:nvSpPr>
          <p:cNvPr id="11" name="Text 9"/>
          <p:cNvSpPr txBox="1"/>
          <p:nvPr/>
        </p:nvSpPr>
        <p:spPr>
          <a:xfrm>
            <a:off x="6530188" y="2788920"/>
            <a:ext cx="4838548" cy="640080"/>
          </a:xfrm>
          <a:prstGeom prst="rect">
            <a:avLst/>
          </a:prstGeom>
          <a:noFill/>
          <a:ln/>
        </p:spPr>
        <p:txBody>
          <a:bodyPr wrap="square" lIns="0" tIns="0" rIns="0" bIns="0" rtlCol="0" anchor="ctr"/>
          <a:lstStyle/>
          <a:p>
            <a:pPr marL="0" indent="0">
              <a:buNone/>
            </a:pPr>
            <a:r>
              <a:rPr lang="en-US" sz="1800" dirty="0">
                <a:solidFill>
                  <a:srgbClr val="1E293B"/>
                </a:solidFill>
                <a:latin typeface="Calibri" pitchFamily="34" charset="0"/>
                <a:ea typeface="Calibri" pitchFamily="34" charset="-122"/>
                <a:cs typeface="Calibri" pitchFamily="34" charset="-120"/>
              </a:rPr>
              <a:t>A </a:t>
            </a:r>
            <a:r>
              <a:rPr lang="en-US" sz="1800" b="1" dirty="0">
                <a:solidFill>
                  <a:srgbClr val="A6192E"/>
                </a:solidFill>
                <a:latin typeface="Calibri" pitchFamily="34" charset="0"/>
                <a:ea typeface="Calibri" pitchFamily="34" charset="-122"/>
                <a:cs typeface="Calibri" pitchFamily="34" charset="-120"/>
              </a:rPr>
              <a:t>time function</a:t>
            </a:r>
            <a:r>
              <a:rPr lang="en-US" sz="1800" dirty="0">
                <a:solidFill>
                  <a:srgbClr val="1E293B"/>
                </a:solidFill>
                <a:latin typeface="Calibri" pitchFamily="34" charset="0"/>
                <a:ea typeface="Calibri" pitchFamily="34" charset="-122"/>
                <a:cs typeface="Calibri" pitchFamily="34" charset="-120"/>
              </a:rPr>
              <a:t> (sample path, realization)</a:t>
            </a:r>
            <a:endParaRPr lang="en-US" sz="1800" dirty="0"/>
          </a:p>
        </p:txBody>
      </p:sp>
      <p:sp>
        <p:nvSpPr>
          <p:cNvPr id="12" name="Shape 10"/>
          <p:cNvSpPr/>
          <p:nvPr/>
        </p:nvSpPr>
        <p:spPr>
          <a:xfrm>
            <a:off x="548640" y="3886200"/>
            <a:ext cx="5387188" cy="2240280"/>
          </a:xfrm>
          <a:prstGeom prst="roundRect">
            <a:avLst>
              <a:gd name="adj" fmla="val 3265"/>
            </a:avLst>
          </a:prstGeom>
          <a:solidFill>
            <a:srgbClr val="FBEEF0"/>
          </a:solidFill>
          <a:ln w="12700">
            <a:solidFill>
              <a:srgbClr val="FBEEF0"/>
            </a:solidFill>
            <a:prstDash val="solid"/>
          </a:ln>
        </p:spPr>
        <p:txBody>
          <a:bodyPr/>
          <a:lstStyle/>
          <a:p>
            <a:endParaRPr lang="en-US"/>
          </a:p>
        </p:txBody>
      </p:sp>
      <p:sp>
        <p:nvSpPr>
          <p:cNvPr id="13" name="Text 11"/>
          <p:cNvSpPr txBox="1"/>
          <p:nvPr/>
        </p:nvSpPr>
        <p:spPr>
          <a:xfrm>
            <a:off x="822960" y="4069080"/>
            <a:ext cx="4838548" cy="320040"/>
          </a:xfrm>
          <a:prstGeom prst="rect">
            <a:avLst/>
          </a:prstGeom>
          <a:noFill/>
          <a:ln/>
        </p:spPr>
        <p:txBody>
          <a:bodyPr wrap="square" lIns="0" tIns="0" rIns="0" bIns="0" rtlCol="0" anchor="ctr"/>
          <a:lstStyle/>
          <a:p>
            <a:pPr marL="0" indent="0">
              <a:buNone/>
            </a:pPr>
            <a:r>
              <a:rPr lang="en-US" sz="1300" b="1" kern="0" spc="150" dirty="0">
                <a:solidFill>
                  <a:srgbClr val="A6192E"/>
                </a:solidFill>
                <a:latin typeface="Calibri" pitchFamily="34" charset="0"/>
                <a:ea typeface="Calibri" pitchFamily="34" charset="-122"/>
                <a:cs typeface="Calibri" pitchFamily="34" charset="-120"/>
              </a:rPr>
              <a:t>T FIXED,  Ξ VARIES</a:t>
            </a:r>
            <a:endParaRPr lang="en-US" sz="1300" dirty="0"/>
          </a:p>
        </p:txBody>
      </p:sp>
      <p:sp>
        <p:nvSpPr>
          <p:cNvPr id="14" name="Text 12"/>
          <p:cNvSpPr txBox="1"/>
          <p:nvPr/>
        </p:nvSpPr>
        <p:spPr>
          <a:xfrm>
            <a:off x="822960" y="4526280"/>
            <a:ext cx="4838548" cy="640080"/>
          </a:xfrm>
          <a:prstGeom prst="rect">
            <a:avLst/>
          </a:prstGeom>
          <a:noFill/>
          <a:ln/>
        </p:spPr>
        <p:txBody>
          <a:bodyPr wrap="square" lIns="0" tIns="0" rIns="0" bIns="0" rtlCol="0" anchor="ctr"/>
          <a:lstStyle/>
          <a:p>
            <a:pPr marL="0" indent="0">
              <a:buNone/>
            </a:pPr>
            <a:r>
              <a:rPr lang="en-US" sz="2600" i="1" dirty="0">
                <a:solidFill>
                  <a:srgbClr val="1B2A4A"/>
                </a:solidFill>
                <a:latin typeface="Cambria" pitchFamily="34" charset="0"/>
                <a:ea typeface="Cambria" pitchFamily="34" charset="-122"/>
                <a:cs typeface="Cambria" pitchFamily="34" charset="-120"/>
              </a:rPr>
              <a:t>X</a:t>
            </a:r>
            <a:r>
              <a:rPr lang="en-US" sz="2600" i="1" baseline="-40000" dirty="0">
                <a:solidFill>
                  <a:srgbClr val="1B2A4A"/>
                </a:solidFill>
                <a:latin typeface="Cambria" pitchFamily="34" charset="0"/>
                <a:ea typeface="Cambria" pitchFamily="34" charset="-122"/>
                <a:cs typeface="Cambria" pitchFamily="34" charset="-120"/>
              </a:rPr>
              <a:t>1</a:t>
            </a:r>
            <a:r>
              <a:rPr lang="en-US" sz="2600" i="1" dirty="0">
                <a:solidFill>
                  <a:srgbClr val="1B2A4A"/>
                </a:solidFill>
                <a:latin typeface="Cambria" pitchFamily="34" charset="0"/>
                <a:ea typeface="Cambria" pitchFamily="34" charset="-122"/>
                <a:cs typeface="Cambria" pitchFamily="34" charset="-120"/>
              </a:rPr>
              <a:t> = X(t</a:t>
            </a:r>
            <a:r>
              <a:rPr lang="en-US" sz="2600" i="1" baseline="-40000" dirty="0">
                <a:solidFill>
                  <a:srgbClr val="1B2A4A"/>
                </a:solidFill>
                <a:latin typeface="Cambria" pitchFamily="34" charset="0"/>
                <a:ea typeface="Cambria" pitchFamily="34" charset="-122"/>
                <a:cs typeface="Cambria" pitchFamily="34" charset="-120"/>
              </a:rPr>
              <a:t>1</a:t>
            </a:r>
            <a:r>
              <a:rPr lang="en-US" sz="2600" i="1" dirty="0">
                <a:solidFill>
                  <a:srgbClr val="1B2A4A"/>
                </a:solidFill>
                <a:latin typeface="Cambria" pitchFamily="34" charset="0"/>
                <a:ea typeface="Cambria" pitchFamily="34" charset="-122"/>
                <a:cs typeface="Cambria" pitchFamily="34" charset="-120"/>
              </a:rPr>
              <a:t>, ξ)</a:t>
            </a:r>
            <a:endParaRPr lang="en-US" sz="2600" dirty="0"/>
          </a:p>
        </p:txBody>
      </p:sp>
      <p:sp>
        <p:nvSpPr>
          <p:cNvPr id="15" name="Text 13"/>
          <p:cNvSpPr txBox="1"/>
          <p:nvPr/>
        </p:nvSpPr>
        <p:spPr>
          <a:xfrm>
            <a:off x="822960" y="5257800"/>
            <a:ext cx="4838548" cy="640080"/>
          </a:xfrm>
          <a:prstGeom prst="rect">
            <a:avLst/>
          </a:prstGeom>
          <a:noFill/>
          <a:ln/>
        </p:spPr>
        <p:txBody>
          <a:bodyPr wrap="square" lIns="0" tIns="0" rIns="0" bIns="0" rtlCol="0" anchor="ctr"/>
          <a:lstStyle/>
          <a:p>
            <a:pPr marL="0" indent="0">
              <a:buNone/>
            </a:pPr>
            <a:r>
              <a:rPr lang="en-US" sz="1800" dirty="0">
                <a:solidFill>
                  <a:srgbClr val="1E293B"/>
                </a:solidFill>
                <a:latin typeface="Calibri" pitchFamily="34" charset="0"/>
                <a:ea typeface="Calibri" pitchFamily="34" charset="-122"/>
                <a:cs typeface="Calibri" pitchFamily="34" charset="-120"/>
              </a:rPr>
              <a:t>A </a:t>
            </a:r>
            <a:r>
              <a:rPr lang="en-US" sz="1800" b="1" dirty="0">
                <a:solidFill>
                  <a:srgbClr val="A6192E"/>
                </a:solidFill>
                <a:latin typeface="Calibri" pitchFamily="34" charset="0"/>
                <a:ea typeface="Calibri" pitchFamily="34" charset="-122"/>
                <a:cs typeface="Calibri" pitchFamily="34" charset="-120"/>
              </a:rPr>
              <a:t>random variable</a:t>
            </a:r>
            <a:endParaRPr lang="en-US" sz="1800" dirty="0"/>
          </a:p>
        </p:txBody>
      </p:sp>
      <p:sp>
        <p:nvSpPr>
          <p:cNvPr id="16" name="Shape 14"/>
          <p:cNvSpPr/>
          <p:nvPr/>
        </p:nvSpPr>
        <p:spPr>
          <a:xfrm>
            <a:off x="6255868" y="3886200"/>
            <a:ext cx="5387188" cy="2240280"/>
          </a:xfrm>
          <a:prstGeom prst="roundRect">
            <a:avLst>
              <a:gd name="adj" fmla="val 3265"/>
            </a:avLst>
          </a:prstGeom>
          <a:solidFill>
            <a:srgbClr val="EDF5F0"/>
          </a:solidFill>
          <a:ln w="12700">
            <a:solidFill>
              <a:srgbClr val="EDF5F0"/>
            </a:solidFill>
            <a:prstDash val="solid"/>
          </a:ln>
        </p:spPr>
        <p:txBody>
          <a:bodyPr/>
          <a:lstStyle/>
          <a:p>
            <a:endParaRPr lang="en-US"/>
          </a:p>
        </p:txBody>
      </p:sp>
      <p:sp>
        <p:nvSpPr>
          <p:cNvPr id="17" name="Text 15"/>
          <p:cNvSpPr txBox="1"/>
          <p:nvPr/>
        </p:nvSpPr>
        <p:spPr>
          <a:xfrm>
            <a:off x="6530188" y="4069080"/>
            <a:ext cx="4838548" cy="320040"/>
          </a:xfrm>
          <a:prstGeom prst="rect">
            <a:avLst/>
          </a:prstGeom>
          <a:noFill/>
          <a:ln/>
        </p:spPr>
        <p:txBody>
          <a:bodyPr wrap="square" lIns="0" tIns="0" rIns="0" bIns="0" rtlCol="0" anchor="ctr"/>
          <a:lstStyle/>
          <a:p>
            <a:pPr marL="0" indent="0">
              <a:buNone/>
            </a:pPr>
            <a:r>
              <a:rPr lang="en-US" sz="1300" b="1" kern="0" spc="150" dirty="0">
                <a:solidFill>
                  <a:srgbClr val="2F6B4F"/>
                </a:solidFill>
                <a:latin typeface="Calibri" pitchFamily="34" charset="0"/>
                <a:ea typeface="Calibri" pitchFamily="34" charset="-122"/>
                <a:cs typeface="Calibri" pitchFamily="34" charset="-120"/>
              </a:rPr>
              <a:t>T VARIES,  Ξ VARIES</a:t>
            </a:r>
            <a:endParaRPr lang="en-US" sz="1300" dirty="0"/>
          </a:p>
        </p:txBody>
      </p:sp>
      <p:sp>
        <p:nvSpPr>
          <p:cNvPr id="18" name="Text 16"/>
          <p:cNvSpPr txBox="1"/>
          <p:nvPr/>
        </p:nvSpPr>
        <p:spPr>
          <a:xfrm>
            <a:off x="6530188" y="4526280"/>
            <a:ext cx="4838548" cy="640080"/>
          </a:xfrm>
          <a:prstGeom prst="rect">
            <a:avLst/>
          </a:prstGeom>
          <a:noFill/>
          <a:ln/>
        </p:spPr>
        <p:txBody>
          <a:bodyPr wrap="square" lIns="0" tIns="0" rIns="0" bIns="0" rtlCol="0" anchor="ctr"/>
          <a:lstStyle/>
          <a:p>
            <a:pPr marL="0" indent="0">
              <a:buNone/>
            </a:pPr>
            <a:r>
              <a:rPr lang="en-US" sz="2600" i="1" dirty="0">
                <a:solidFill>
                  <a:srgbClr val="1B2A4A"/>
                </a:solidFill>
                <a:latin typeface="Cambria" pitchFamily="34" charset="0"/>
                <a:ea typeface="Cambria" pitchFamily="34" charset="-122"/>
                <a:cs typeface="Cambria" pitchFamily="34" charset="-120"/>
              </a:rPr>
              <a:t>X(t) = X(t, ξ)</a:t>
            </a:r>
            <a:endParaRPr lang="en-US" sz="2600" dirty="0"/>
          </a:p>
        </p:txBody>
      </p:sp>
      <p:sp>
        <p:nvSpPr>
          <p:cNvPr id="19" name="Text 17"/>
          <p:cNvSpPr txBox="1"/>
          <p:nvPr/>
        </p:nvSpPr>
        <p:spPr>
          <a:xfrm>
            <a:off x="6530188" y="5257800"/>
            <a:ext cx="4838548" cy="640080"/>
          </a:xfrm>
          <a:prstGeom prst="rect">
            <a:avLst/>
          </a:prstGeom>
          <a:noFill/>
          <a:ln/>
        </p:spPr>
        <p:txBody>
          <a:bodyPr wrap="square" lIns="0" tIns="0" rIns="0" bIns="0" rtlCol="0" anchor="ctr"/>
          <a:lstStyle/>
          <a:p>
            <a:pPr marL="0" indent="0">
              <a:buNone/>
            </a:pPr>
            <a:r>
              <a:rPr lang="en-US" sz="1800" dirty="0">
                <a:solidFill>
                  <a:srgbClr val="1E293B"/>
                </a:solidFill>
                <a:latin typeface="Calibri" pitchFamily="34" charset="0"/>
                <a:ea typeface="Calibri" pitchFamily="34" charset="-122"/>
                <a:cs typeface="Calibri" pitchFamily="34" charset="-120"/>
              </a:rPr>
              <a:t>The </a:t>
            </a:r>
            <a:r>
              <a:rPr lang="en-US" sz="1800" b="1" dirty="0">
                <a:solidFill>
                  <a:srgbClr val="A6192E"/>
                </a:solidFill>
                <a:latin typeface="Calibri" pitchFamily="34" charset="0"/>
                <a:ea typeface="Calibri" pitchFamily="34" charset="-122"/>
                <a:cs typeface="Calibri" pitchFamily="34" charset="-120"/>
              </a:rPr>
              <a:t>stochastic process</a:t>
            </a:r>
            <a:r>
              <a:rPr lang="en-US" sz="1800" dirty="0">
                <a:solidFill>
                  <a:srgbClr val="1E293B"/>
                </a:solidFill>
                <a:latin typeface="Calibri" pitchFamily="34" charset="0"/>
                <a:ea typeface="Calibri" pitchFamily="34" charset="-122"/>
                <a:cs typeface="Calibri" pitchFamily="34" charset="-120"/>
              </a:rPr>
              <a:t> (the ensemble)</a:t>
            </a:r>
            <a:endParaRPr lang="en-US" sz="1800" dirty="0"/>
          </a:p>
        </p:txBody>
      </p:sp>
      <p:sp>
        <p:nvSpPr>
          <p:cNvPr id="21" name="Text 18"/>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52 / 62</a:t>
            </a:r>
            <a:endParaRPr lang="en-US" sz="1100" dirty="0"/>
          </a:p>
        </p:txBody>
      </p:sp>
      <p:sp>
        <p:nvSpPr>
          <p:cNvPr id="22" name="Text 19"/>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07   INTRODUCTION TO STOCHASTIC PROCESSES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Fixed t: A Random Variable</a:t>
            </a:r>
            <a:endParaRPr lang="en-US" sz="3000" dirty="0"/>
          </a:p>
        </p:txBody>
      </p:sp>
      <p:sp>
        <p:nvSpPr>
          <p:cNvPr id="4" name="Text 2"/>
          <p:cNvSpPr txBox="1"/>
          <p:nvPr/>
        </p:nvSpPr>
        <p:spPr>
          <a:xfrm>
            <a:off x="548640" y="1371600"/>
            <a:ext cx="11094415" cy="731520"/>
          </a:xfrm>
          <a:prstGeom prst="rect">
            <a:avLst/>
          </a:prstGeom>
          <a:noFill/>
          <a:ln/>
        </p:spPr>
        <p:txBody>
          <a:bodyPr wrap="square" lIns="0" tIns="0" rIns="0" bIns="0" rtlCol="0" anchor="t"/>
          <a:lstStyle/>
          <a:p>
            <a:pPr marL="0" indent="0" algn="l">
              <a:lnSpc>
                <a:spcPct val="105000"/>
              </a:lnSpc>
              <a:spcAft>
                <a:spcPts val="800"/>
              </a:spcAft>
              <a:buNone/>
            </a:pPr>
            <a:r>
              <a:rPr lang="en-US" sz="1800" dirty="0">
                <a:solidFill>
                  <a:srgbClr val="1E293B"/>
                </a:solidFill>
                <a:latin typeface="Calibri" pitchFamily="34" charset="0"/>
                <a:ea typeface="Calibri" pitchFamily="34" charset="-122"/>
                <a:cs typeface="Calibri" pitchFamily="34" charset="-120"/>
              </a:rPr>
              <a:t>For fixed t, X</a:t>
            </a:r>
            <a:r>
              <a:rPr lang="en-US" sz="1800" baseline="-40000" dirty="0">
                <a:solidFill>
                  <a:srgbClr val="1E293B"/>
                </a:solidFill>
                <a:latin typeface="Calibri" pitchFamily="34" charset="0"/>
                <a:ea typeface="Calibri" pitchFamily="34" charset="-122"/>
                <a:cs typeface="Calibri" pitchFamily="34" charset="-120"/>
              </a:rPr>
              <a:t>1</a:t>
            </a:r>
            <a:r>
              <a:rPr lang="en-US" sz="1800" dirty="0">
                <a:solidFill>
                  <a:srgbClr val="1E293B"/>
                </a:solidFill>
                <a:latin typeface="Calibri" pitchFamily="34" charset="0"/>
                <a:ea typeface="Calibri" pitchFamily="34" charset="-122"/>
                <a:cs typeface="Calibri" pitchFamily="34" charset="-120"/>
              </a:rPr>
              <a:t> = X(t</a:t>
            </a:r>
            <a:r>
              <a:rPr lang="en-US" sz="1800" baseline="-40000" dirty="0">
                <a:solidFill>
                  <a:srgbClr val="1E293B"/>
                </a:solidFill>
                <a:latin typeface="Calibri" pitchFamily="34" charset="0"/>
                <a:ea typeface="Calibri" pitchFamily="34" charset="-122"/>
                <a:cs typeface="Calibri" pitchFamily="34" charset="-120"/>
              </a:rPr>
              <a:t>1</a:t>
            </a:r>
            <a:r>
              <a:rPr lang="en-US" sz="1800" dirty="0">
                <a:solidFill>
                  <a:srgbClr val="1E293B"/>
                </a:solidFill>
                <a:latin typeface="Calibri" pitchFamily="34" charset="0"/>
                <a:ea typeface="Calibri" pitchFamily="34" charset="-122"/>
                <a:cs typeface="Calibri" pitchFamily="34" charset="-120"/>
              </a:rPr>
              <a:t>, ξ) is a </a:t>
            </a:r>
            <a:r>
              <a:rPr lang="en-US" sz="1800" b="1" dirty="0">
                <a:solidFill>
                  <a:srgbClr val="A6192E"/>
                </a:solidFill>
                <a:latin typeface="Calibri" pitchFamily="34" charset="0"/>
                <a:ea typeface="Calibri" pitchFamily="34" charset="-122"/>
                <a:cs typeface="Calibri" pitchFamily="34" charset="-120"/>
              </a:rPr>
              <a:t>random variable</a:t>
            </a:r>
            <a:r>
              <a:rPr lang="en-US" sz="1800" dirty="0">
                <a:solidFill>
                  <a:srgbClr val="1E293B"/>
                </a:solidFill>
                <a:latin typeface="Calibri" pitchFamily="34" charset="0"/>
                <a:ea typeface="Calibri" pitchFamily="34" charset="-122"/>
                <a:cs typeface="Calibri" pitchFamily="34" charset="-120"/>
              </a:rPr>
              <a:t>; the </a:t>
            </a:r>
            <a:r>
              <a:rPr lang="en-US" sz="1800" b="1" dirty="0">
                <a:solidFill>
                  <a:srgbClr val="A6192E"/>
                </a:solidFill>
                <a:latin typeface="Calibri" pitchFamily="34" charset="0"/>
                <a:ea typeface="Calibri" pitchFamily="34" charset="-122"/>
                <a:cs typeface="Calibri" pitchFamily="34" charset="-120"/>
              </a:rPr>
              <a:t>ensemble</a:t>
            </a:r>
            <a:r>
              <a:rPr lang="en-US" sz="1800" dirty="0">
                <a:solidFill>
                  <a:srgbClr val="1E293B"/>
                </a:solidFill>
                <a:latin typeface="Calibri" pitchFamily="34" charset="0"/>
                <a:ea typeface="Calibri" pitchFamily="34" charset="-122"/>
                <a:cs typeface="Calibri" pitchFamily="34" charset="-120"/>
              </a:rPr>
              <a:t> of all realizations over time is the process X(t)</a:t>
            </a:r>
            <a:endParaRPr lang="en-US" sz="1800" dirty="0"/>
          </a:p>
        </p:txBody>
      </p:sp>
      <p:pic>
        <p:nvPicPr>
          <p:cNvPr id="5" name="Image 0" descr="Ensemble of paths with a histogram at fixed time"/>
          <p:cNvPicPr>
            <a:picLocks noChangeAspect="1"/>
          </p:cNvPicPr>
          <p:nvPr/>
        </p:nvPicPr>
        <p:blipFill>
          <a:blip r:embed="rId3"/>
          <a:stretch>
            <a:fillRect/>
          </a:stretch>
        </p:blipFill>
        <p:spPr>
          <a:xfrm>
            <a:off x="548640" y="3054810"/>
            <a:ext cx="6492240" cy="2119979"/>
          </a:xfrm>
          <a:prstGeom prst="rect">
            <a:avLst/>
          </a:prstGeom>
        </p:spPr>
      </p:pic>
      <p:sp>
        <p:nvSpPr>
          <p:cNvPr id="6" name="Shape 3"/>
          <p:cNvSpPr/>
          <p:nvPr/>
        </p:nvSpPr>
        <p:spPr>
          <a:xfrm>
            <a:off x="7315200" y="2148840"/>
            <a:ext cx="4327855" cy="1874520"/>
          </a:xfrm>
          <a:prstGeom prst="roundRect">
            <a:avLst>
              <a:gd name="adj" fmla="val 3902"/>
            </a:avLst>
          </a:prstGeom>
          <a:solidFill>
            <a:srgbClr val="EEF2F8"/>
          </a:solidFill>
          <a:ln w="12700">
            <a:solidFill>
              <a:srgbClr val="EEF2F8"/>
            </a:solidFill>
            <a:prstDash val="solid"/>
          </a:ln>
        </p:spPr>
        <p:txBody>
          <a:bodyPr/>
          <a:lstStyle/>
          <a:p>
            <a:endParaRPr lang="en-US"/>
          </a:p>
        </p:txBody>
      </p:sp>
      <p:sp>
        <p:nvSpPr>
          <p:cNvPr id="7" name="Text 4"/>
          <p:cNvSpPr txBox="1"/>
          <p:nvPr/>
        </p:nvSpPr>
        <p:spPr>
          <a:xfrm>
            <a:off x="7543800" y="2276856"/>
            <a:ext cx="3870655"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FIRST-ORDER DESCRIPTION</a:t>
            </a:r>
            <a:endParaRPr lang="en-US" sz="1200" dirty="0"/>
          </a:p>
        </p:txBody>
      </p:sp>
      <p:pic>
        <p:nvPicPr>
          <p:cNvPr id="8" name="Image 1" descr="sp_first"/>
          <p:cNvPicPr>
            <a:picLocks noChangeAspect="1"/>
          </p:cNvPicPr>
          <p:nvPr/>
        </p:nvPicPr>
        <p:blipFill>
          <a:blip r:embed="rId4"/>
          <a:stretch>
            <a:fillRect/>
          </a:stretch>
        </p:blipFill>
        <p:spPr>
          <a:xfrm>
            <a:off x="7543800" y="2624328"/>
            <a:ext cx="3870655" cy="401277"/>
          </a:xfrm>
          <a:prstGeom prst="rect">
            <a:avLst/>
          </a:prstGeom>
        </p:spPr>
      </p:pic>
      <p:pic>
        <p:nvPicPr>
          <p:cNvPr id="9" name="Image 2" descr="sp_mean"/>
          <p:cNvPicPr>
            <a:picLocks noChangeAspect="1"/>
          </p:cNvPicPr>
          <p:nvPr/>
        </p:nvPicPr>
        <p:blipFill>
          <a:blip r:embed="rId5"/>
          <a:stretch>
            <a:fillRect/>
          </a:stretch>
        </p:blipFill>
        <p:spPr>
          <a:xfrm>
            <a:off x="7543800" y="3310128"/>
            <a:ext cx="2899562" cy="462991"/>
          </a:xfrm>
          <a:prstGeom prst="rect">
            <a:avLst/>
          </a:prstGeom>
        </p:spPr>
      </p:pic>
      <p:sp>
        <p:nvSpPr>
          <p:cNvPr id="10" name="Shape 5"/>
          <p:cNvSpPr/>
          <p:nvPr/>
        </p:nvSpPr>
        <p:spPr>
          <a:xfrm>
            <a:off x="7315200" y="4206240"/>
            <a:ext cx="4327855" cy="1920240"/>
          </a:xfrm>
          <a:prstGeom prst="roundRect">
            <a:avLst>
              <a:gd name="adj" fmla="val 3810"/>
            </a:avLst>
          </a:prstGeom>
          <a:solidFill>
            <a:srgbClr val="FBEEF0"/>
          </a:solidFill>
          <a:ln w="12700">
            <a:solidFill>
              <a:srgbClr val="FBEEF0"/>
            </a:solidFill>
            <a:prstDash val="solid"/>
          </a:ln>
        </p:spPr>
        <p:txBody>
          <a:bodyPr/>
          <a:lstStyle/>
          <a:p>
            <a:endParaRPr lang="en-US"/>
          </a:p>
        </p:txBody>
      </p:sp>
      <p:sp>
        <p:nvSpPr>
          <p:cNvPr id="11" name="Text 6"/>
          <p:cNvSpPr txBox="1"/>
          <p:nvPr/>
        </p:nvSpPr>
        <p:spPr>
          <a:xfrm>
            <a:off x="7543800" y="4334256"/>
            <a:ext cx="3870655"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FULL DESCRIPTION</a:t>
            </a:r>
            <a:endParaRPr lang="en-US" sz="1200" dirty="0"/>
          </a:p>
        </p:txBody>
      </p:sp>
      <p:sp>
        <p:nvSpPr>
          <p:cNvPr id="12" name="Text 7"/>
          <p:cNvSpPr txBox="1"/>
          <p:nvPr/>
        </p:nvSpPr>
        <p:spPr>
          <a:xfrm>
            <a:off x="7543800" y="4681728"/>
            <a:ext cx="3870655" cy="1097280"/>
          </a:xfrm>
          <a:prstGeom prst="rect">
            <a:avLst/>
          </a:prstGeom>
          <a:noFill/>
          <a:ln/>
        </p:spPr>
        <p:txBody>
          <a:bodyPr wrap="square" lIns="0" tIns="0" rIns="0" bIns="0" rtlCol="0" anchor="t"/>
          <a:lstStyle/>
          <a:p>
            <a:pPr marL="0" indent="0" algn="l">
              <a:lnSpc>
                <a:spcPct val="105000"/>
              </a:lnSpc>
              <a:spcAft>
                <a:spcPts val="800"/>
              </a:spcAft>
              <a:buNone/>
            </a:pPr>
            <a:r>
              <a:rPr lang="en-US" sz="1500" dirty="0">
                <a:solidFill>
                  <a:srgbClr val="1E293B"/>
                </a:solidFill>
                <a:latin typeface="Calibri" pitchFamily="34" charset="0"/>
                <a:ea typeface="Calibri" pitchFamily="34" charset="-122"/>
                <a:cs typeface="Calibri" pitchFamily="34" charset="-120"/>
              </a:rPr>
              <a:t>All n-th order distributions, for every n and every choice of t</a:t>
            </a:r>
            <a:r>
              <a:rPr lang="en-US" sz="1500" baseline="-40000" dirty="0">
                <a:solidFill>
                  <a:srgbClr val="1E293B"/>
                </a:solidFill>
                <a:latin typeface="Calibri" pitchFamily="34" charset="0"/>
                <a:ea typeface="Calibri" pitchFamily="34" charset="-122"/>
                <a:cs typeface="Calibri" pitchFamily="34" charset="-120"/>
              </a:rPr>
              <a:t>1</a:t>
            </a:r>
            <a:r>
              <a:rPr lang="en-US" sz="1500" dirty="0">
                <a:solidFill>
                  <a:srgbClr val="1E293B"/>
                </a:solidFill>
                <a:latin typeface="Calibri" pitchFamily="34" charset="0"/>
                <a:ea typeface="Calibri" pitchFamily="34" charset="-122"/>
                <a:cs typeface="Calibri" pitchFamily="34" charset="-120"/>
              </a:rPr>
              <a:t>, …, t</a:t>
            </a:r>
            <a:r>
              <a:rPr lang="en-US" sz="1500" baseline="-40000" dirty="0">
                <a:solidFill>
                  <a:srgbClr val="1E293B"/>
                </a:solidFill>
                <a:latin typeface="Calibri" pitchFamily="34" charset="0"/>
                <a:ea typeface="Calibri" pitchFamily="34" charset="-122"/>
                <a:cs typeface="Calibri" pitchFamily="34" charset="-120"/>
              </a:rPr>
              <a:t>n</a:t>
            </a:r>
            <a:endParaRPr lang="en-US" sz="1500" dirty="0"/>
          </a:p>
        </p:txBody>
      </p:sp>
      <p:sp>
        <p:nvSpPr>
          <p:cNvPr id="14" name="Text 8"/>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53 / 62</a:t>
            </a:r>
            <a:endParaRPr lang="en-US" sz="1100" dirty="0"/>
          </a:p>
        </p:txBody>
      </p:sp>
      <p:sp>
        <p:nvSpPr>
          <p:cNvPr id="15" name="Text 9"/>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07   INTRODUCTION TO STOCHASTIC PROCESSES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Stochastic Processes Are Everywhere</a:t>
            </a:r>
            <a:endParaRPr lang="en-US" sz="3000" dirty="0"/>
          </a:p>
        </p:txBody>
      </p:sp>
      <p:sp>
        <p:nvSpPr>
          <p:cNvPr id="4" name="Shape 2"/>
          <p:cNvSpPr/>
          <p:nvPr/>
        </p:nvSpPr>
        <p:spPr>
          <a:xfrm>
            <a:off x="548640" y="1417320"/>
            <a:ext cx="5120640" cy="4709160"/>
          </a:xfrm>
          <a:prstGeom prst="roundRect">
            <a:avLst>
              <a:gd name="adj" fmla="val 1553"/>
            </a:avLst>
          </a:prstGeom>
          <a:solidFill>
            <a:srgbClr val="EDF5F0"/>
          </a:solidFill>
          <a:ln w="12700">
            <a:solidFill>
              <a:srgbClr val="EDF5F0"/>
            </a:solidFill>
            <a:prstDash val="solid"/>
          </a:ln>
        </p:spPr>
        <p:txBody>
          <a:bodyPr/>
          <a:lstStyle/>
          <a:p>
            <a:endParaRPr lang="en-US"/>
          </a:p>
        </p:txBody>
      </p:sp>
      <p:sp>
        <p:nvSpPr>
          <p:cNvPr id="5" name="Text 3"/>
          <p:cNvSpPr txBox="1"/>
          <p:nvPr/>
        </p:nvSpPr>
        <p:spPr>
          <a:xfrm>
            <a:off x="777240" y="1545336"/>
            <a:ext cx="4663440" cy="274320"/>
          </a:xfrm>
          <a:prstGeom prst="rect">
            <a:avLst/>
          </a:prstGeom>
          <a:noFill/>
          <a:ln/>
        </p:spPr>
        <p:txBody>
          <a:bodyPr wrap="square" lIns="0" tIns="0" rIns="0" bIns="0" rtlCol="0" anchor="ctr"/>
          <a:lstStyle/>
          <a:p>
            <a:pPr marL="0" indent="0">
              <a:buNone/>
            </a:pPr>
            <a:r>
              <a:rPr lang="en-US" sz="1200" b="1" kern="0" spc="150" dirty="0">
                <a:solidFill>
                  <a:srgbClr val="2F6B4F"/>
                </a:solidFill>
                <a:latin typeface="Calibri" pitchFamily="34" charset="0"/>
                <a:ea typeface="Calibri" pitchFamily="34" charset="-122"/>
                <a:cs typeface="Calibri" pitchFamily="34" charset="-120"/>
              </a:rPr>
              <a:t>A FIRST EXAMPLE</a:t>
            </a:r>
            <a:endParaRPr lang="en-US" sz="1200" dirty="0"/>
          </a:p>
        </p:txBody>
      </p:sp>
      <p:pic>
        <p:nvPicPr>
          <p:cNvPr id="6" name="Image 0" descr="sp_sin"/>
          <p:cNvPicPr>
            <a:picLocks noChangeAspect="1"/>
          </p:cNvPicPr>
          <p:nvPr/>
        </p:nvPicPr>
        <p:blipFill>
          <a:blip r:embed="rId3"/>
          <a:stretch>
            <a:fillRect/>
          </a:stretch>
        </p:blipFill>
        <p:spPr>
          <a:xfrm>
            <a:off x="777240" y="1892808"/>
            <a:ext cx="3369564" cy="228600"/>
          </a:xfrm>
          <a:prstGeom prst="rect">
            <a:avLst/>
          </a:prstGeom>
        </p:spPr>
      </p:pic>
      <p:sp>
        <p:nvSpPr>
          <p:cNvPr id="7" name="Text 4"/>
          <p:cNvSpPr txBox="1"/>
          <p:nvPr/>
        </p:nvSpPr>
        <p:spPr>
          <a:xfrm>
            <a:off x="777240" y="2487168"/>
            <a:ext cx="4663440" cy="822960"/>
          </a:xfrm>
          <a:prstGeom prst="rect">
            <a:avLst/>
          </a:prstGeom>
          <a:noFill/>
          <a:ln/>
        </p:spPr>
        <p:txBody>
          <a:bodyPr wrap="square" lIns="0" tIns="0" rIns="0" bIns="0" rtlCol="0" anchor="t"/>
          <a:lstStyle/>
          <a:p>
            <a:pPr marL="0" indent="0" algn="l">
              <a:lnSpc>
                <a:spcPct val="105000"/>
              </a:lnSpc>
              <a:spcAft>
                <a:spcPts val="800"/>
              </a:spcAft>
              <a:buNone/>
            </a:pPr>
            <a:r>
              <a:rPr lang="en-US" sz="1500" dirty="0">
                <a:solidFill>
                  <a:srgbClr val="1E293B"/>
                </a:solidFill>
                <a:latin typeface="Calibri" pitchFamily="34" charset="0"/>
                <a:ea typeface="Calibri" pitchFamily="34" charset="-122"/>
                <a:cs typeface="Calibri" pitchFamily="34" charset="-120"/>
              </a:rPr>
              <a:t>φ is uniformly distributed in (0, 2π): every outcome gives a sinusoid with a different phase</a:t>
            </a:r>
            <a:endParaRPr lang="en-US" sz="1500" dirty="0"/>
          </a:p>
        </p:txBody>
      </p:sp>
      <p:pic>
        <p:nvPicPr>
          <p:cNvPr id="8" name="Image 1" descr="Four random-phase sinusoids"/>
          <p:cNvPicPr>
            <a:picLocks noChangeAspect="1"/>
          </p:cNvPicPr>
          <p:nvPr/>
        </p:nvPicPr>
        <p:blipFill>
          <a:blip r:embed="rId4"/>
          <a:stretch>
            <a:fillRect/>
          </a:stretch>
        </p:blipFill>
        <p:spPr>
          <a:xfrm>
            <a:off x="1353869" y="3310128"/>
            <a:ext cx="3510182" cy="2697480"/>
          </a:xfrm>
          <a:prstGeom prst="rect">
            <a:avLst/>
          </a:prstGeom>
        </p:spPr>
      </p:pic>
      <p:sp>
        <p:nvSpPr>
          <p:cNvPr id="9" name="Shape 5"/>
          <p:cNvSpPr/>
          <p:nvPr/>
        </p:nvSpPr>
        <p:spPr>
          <a:xfrm>
            <a:off x="5989320" y="1463040"/>
            <a:ext cx="822960" cy="822960"/>
          </a:xfrm>
          <a:prstGeom prst="ellipse">
            <a:avLst/>
          </a:prstGeom>
          <a:solidFill>
            <a:srgbClr val="1B2A4A"/>
          </a:solidFill>
          <a:ln w="12700">
            <a:solidFill>
              <a:srgbClr val="1B2A4A"/>
            </a:solidFill>
            <a:prstDash val="solid"/>
          </a:ln>
        </p:spPr>
        <p:txBody>
          <a:bodyPr/>
          <a:lstStyle/>
          <a:p>
            <a:endParaRPr lang="en-US"/>
          </a:p>
        </p:txBody>
      </p:sp>
      <p:pic>
        <p:nvPicPr>
          <p:cNvPr id="10" name="Image 2" descr="preencoded.png"/>
          <p:cNvPicPr>
            <a:picLocks noChangeAspect="1"/>
          </p:cNvPicPr>
          <p:nvPr/>
        </p:nvPicPr>
        <p:blipFill>
          <a:blip r:embed="rId5"/>
          <a:stretch>
            <a:fillRect/>
          </a:stretch>
        </p:blipFill>
        <p:spPr>
          <a:xfrm>
            <a:off x="6190488" y="1664208"/>
            <a:ext cx="420624" cy="420624"/>
          </a:xfrm>
          <a:prstGeom prst="rect">
            <a:avLst/>
          </a:prstGeom>
        </p:spPr>
      </p:pic>
      <p:sp>
        <p:nvSpPr>
          <p:cNvPr id="11" name="Text 6"/>
          <p:cNvSpPr txBox="1"/>
          <p:nvPr/>
        </p:nvSpPr>
        <p:spPr>
          <a:xfrm>
            <a:off x="6949440" y="1463040"/>
            <a:ext cx="1783080" cy="822960"/>
          </a:xfrm>
          <a:prstGeom prst="rect">
            <a:avLst/>
          </a:prstGeom>
          <a:noFill/>
          <a:ln/>
        </p:spPr>
        <p:txBody>
          <a:bodyPr wrap="square" lIns="0" tIns="0" rIns="0" bIns="0" rtlCol="0" anchor="ctr"/>
          <a:lstStyle/>
          <a:p>
            <a:pPr marL="0" indent="0">
              <a:buNone/>
            </a:pPr>
            <a:r>
              <a:rPr lang="en-US" sz="1700" b="1" dirty="0">
                <a:solidFill>
                  <a:srgbClr val="1E293B"/>
                </a:solidFill>
                <a:latin typeface="Calibri" pitchFamily="34" charset="0"/>
                <a:ea typeface="Calibri" pitchFamily="34" charset="-122"/>
                <a:cs typeface="Calibri" pitchFamily="34" charset="-120"/>
              </a:rPr>
              <a:t>Stock market fluctuations</a:t>
            </a:r>
            <a:endParaRPr lang="en-US" sz="1700" dirty="0"/>
          </a:p>
        </p:txBody>
      </p:sp>
      <p:sp>
        <p:nvSpPr>
          <p:cNvPr id="12" name="Shape 7"/>
          <p:cNvSpPr/>
          <p:nvPr/>
        </p:nvSpPr>
        <p:spPr>
          <a:xfrm>
            <a:off x="8869680" y="1463040"/>
            <a:ext cx="822960" cy="822960"/>
          </a:xfrm>
          <a:prstGeom prst="ellipse">
            <a:avLst/>
          </a:prstGeom>
          <a:solidFill>
            <a:srgbClr val="A6192E"/>
          </a:solidFill>
          <a:ln w="12700">
            <a:solidFill>
              <a:srgbClr val="A6192E"/>
            </a:solidFill>
            <a:prstDash val="solid"/>
          </a:ln>
        </p:spPr>
        <p:txBody>
          <a:bodyPr/>
          <a:lstStyle/>
          <a:p>
            <a:endParaRPr lang="en-US"/>
          </a:p>
        </p:txBody>
      </p:sp>
      <p:pic>
        <p:nvPicPr>
          <p:cNvPr id="13" name="Image 3" descr="preencoded.png"/>
          <p:cNvPicPr>
            <a:picLocks noChangeAspect="1"/>
          </p:cNvPicPr>
          <p:nvPr/>
        </p:nvPicPr>
        <p:blipFill>
          <a:blip r:embed="rId6"/>
          <a:stretch>
            <a:fillRect/>
          </a:stretch>
        </p:blipFill>
        <p:spPr>
          <a:xfrm>
            <a:off x="9070848" y="1664208"/>
            <a:ext cx="420624" cy="420624"/>
          </a:xfrm>
          <a:prstGeom prst="rect">
            <a:avLst/>
          </a:prstGeom>
        </p:spPr>
      </p:pic>
      <p:sp>
        <p:nvSpPr>
          <p:cNvPr id="14" name="Text 8"/>
          <p:cNvSpPr txBox="1"/>
          <p:nvPr/>
        </p:nvSpPr>
        <p:spPr>
          <a:xfrm>
            <a:off x="9829800" y="1463040"/>
            <a:ext cx="1783080" cy="822960"/>
          </a:xfrm>
          <a:prstGeom prst="rect">
            <a:avLst/>
          </a:prstGeom>
          <a:noFill/>
          <a:ln/>
        </p:spPr>
        <p:txBody>
          <a:bodyPr wrap="square" lIns="0" tIns="0" rIns="0" bIns="0" rtlCol="0" anchor="ctr"/>
          <a:lstStyle/>
          <a:p>
            <a:pPr marL="0" indent="0">
              <a:buNone/>
            </a:pPr>
            <a:r>
              <a:rPr lang="en-US" sz="1700" b="1" dirty="0">
                <a:solidFill>
                  <a:srgbClr val="1E293B"/>
                </a:solidFill>
                <a:latin typeface="Calibri" pitchFamily="34" charset="0"/>
                <a:ea typeface="Calibri" pitchFamily="34" charset="-122"/>
                <a:cs typeface="Calibri" pitchFamily="34" charset="-120"/>
              </a:rPr>
              <a:t>Queuing systems</a:t>
            </a:r>
            <a:endParaRPr lang="en-US" sz="1700" dirty="0"/>
          </a:p>
        </p:txBody>
      </p:sp>
      <p:sp>
        <p:nvSpPr>
          <p:cNvPr id="15" name="Shape 9"/>
          <p:cNvSpPr/>
          <p:nvPr/>
        </p:nvSpPr>
        <p:spPr>
          <a:xfrm>
            <a:off x="5989320" y="3063240"/>
            <a:ext cx="822960" cy="822960"/>
          </a:xfrm>
          <a:prstGeom prst="ellipse">
            <a:avLst/>
          </a:prstGeom>
          <a:solidFill>
            <a:srgbClr val="1B2A4A"/>
          </a:solidFill>
          <a:ln w="12700">
            <a:solidFill>
              <a:srgbClr val="1B2A4A"/>
            </a:solidFill>
            <a:prstDash val="solid"/>
          </a:ln>
        </p:spPr>
        <p:txBody>
          <a:bodyPr/>
          <a:lstStyle/>
          <a:p>
            <a:endParaRPr lang="en-US"/>
          </a:p>
        </p:txBody>
      </p:sp>
      <p:pic>
        <p:nvPicPr>
          <p:cNvPr id="16" name="Image 4" descr="preencoded.png"/>
          <p:cNvPicPr>
            <a:picLocks noChangeAspect="1"/>
          </p:cNvPicPr>
          <p:nvPr/>
        </p:nvPicPr>
        <p:blipFill>
          <a:blip r:embed="rId7"/>
          <a:stretch>
            <a:fillRect/>
          </a:stretch>
        </p:blipFill>
        <p:spPr>
          <a:xfrm>
            <a:off x="6190488" y="3264408"/>
            <a:ext cx="420624" cy="420624"/>
          </a:xfrm>
          <a:prstGeom prst="rect">
            <a:avLst/>
          </a:prstGeom>
        </p:spPr>
      </p:pic>
      <p:sp>
        <p:nvSpPr>
          <p:cNvPr id="17" name="Text 10"/>
          <p:cNvSpPr txBox="1"/>
          <p:nvPr/>
        </p:nvSpPr>
        <p:spPr>
          <a:xfrm>
            <a:off x="6949440" y="3063240"/>
            <a:ext cx="1783080" cy="822960"/>
          </a:xfrm>
          <a:prstGeom prst="rect">
            <a:avLst/>
          </a:prstGeom>
          <a:noFill/>
          <a:ln/>
        </p:spPr>
        <p:txBody>
          <a:bodyPr wrap="square" lIns="0" tIns="0" rIns="0" bIns="0" rtlCol="0" anchor="ctr"/>
          <a:lstStyle/>
          <a:p>
            <a:pPr marL="0" indent="0">
              <a:buNone/>
            </a:pPr>
            <a:r>
              <a:rPr lang="en-US" sz="1700" b="1" dirty="0">
                <a:solidFill>
                  <a:srgbClr val="1E293B"/>
                </a:solidFill>
                <a:latin typeface="Calibri" pitchFamily="34" charset="0"/>
                <a:ea typeface="Calibri" pitchFamily="34" charset="-122"/>
                <a:cs typeface="Calibri" pitchFamily="34" charset="-120"/>
              </a:rPr>
              <a:t>Earthquake signals</a:t>
            </a:r>
            <a:endParaRPr lang="en-US" sz="1700" dirty="0"/>
          </a:p>
        </p:txBody>
      </p:sp>
      <p:sp>
        <p:nvSpPr>
          <p:cNvPr id="18" name="Shape 11"/>
          <p:cNvSpPr/>
          <p:nvPr/>
        </p:nvSpPr>
        <p:spPr>
          <a:xfrm>
            <a:off x="8869680" y="3063240"/>
            <a:ext cx="822960" cy="822960"/>
          </a:xfrm>
          <a:prstGeom prst="ellipse">
            <a:avLst/>
          </a:prstGeom>
          <a:solidFill>
            <a:srgbClr val="A6192E"/>
          </a:solidFill>
          <a:ln w="12700">
            <a:solidFill>
              <a:srgbClr val="A6192E"/>
            </a:solidFill>
            <a:prstDash val="solid"/>
          </a:ln>
        </p:spPr>
        <p:txBody>
          <a:bodyPr/>
          <a:lstStyle/>
          <a:p>
            <a:endParaRPr lang="en-US"/>
          </a:p>
        </p:txBody>
      </p:sp>
      <p:pic>
        <p:nvPicPr>
          <p:cNvPr id="19" name="Image 5" descr="preencoded.png"/>
          <p:cNvPicPr>
            <a:picLocks noChangeAspect="1"/>
          </p:cNvPicPr>
          <p:nvPr/>
        </p:nvPicPr>
        <p:blipFill>
          <a:blip r:embed="rId8"/>
          <a:stretch>
            <a:fillRect/>
          </a:stretch>
        </p:blipFill>
        <p:spPr>
          <a:xfrm>
            <a:off x="9070848" y="3264408"/>
            <a:ext cx="420624" cy="420624"/>
          </a:xfrm>
          <a:prstGeom prst="rect">
            <a:avLst/>
          </a:prstGeom>
        </p:spPr>
      </p:pic>
      <p:sp>
        <p:nvSpPr>
          <p:cNvPr id="20" name="Text 12"/>
          <p:cNvSpPr txBox="1"/>
          <p:nvPr/>
        </p:nvSpPr>
        <p:spPr>
          <a:xfrm>
            <a:off x="9829800" y="3063240"/>
            <a:ext cx="1783080" cy="822960"/>
          </a:xfrm>
          <a:prstGeom prst="rect">
            <a:avLst/>
          </a:prstGeom>
          <a:noFill/>
          <a:ln/>
        </p:spPr>
        <p:txBody>
          <a:bodyPr wrap="square" lIns="0" tIns="0" rIns="0" bIns="0" rtlCol="0" anchor="ctr"/>
          <a:lstStyle/>
          <a:p>
            <a:pPr marL="0" indent="0">
              <a:buNone/>
            </a:pPr>
            <a:r>
              <a:rPr lang="en-US" sz="1700" b="1" dirty="0">
                <a:solidFill>
                  <a:srgbClr val="1E293B"/>
                </a:solidFill>
                <a:latin typeface="Calibri" pitchFamily="34" charset="0"/>
                <a:ea typeface="Calibri" pitchFamily="34" charset="-122"/>
                <a:cs typeface="Calibri" pitchFamily="34" charset="-120"/>
              </a:rPr>
              <a:t>1-D audio</a:t>
            </a:r>
            <a:endParaRPr lang="en-US" sz="1700" dirty="0"/>
          </a:p>
        </p:txBody>
      </p:sp>
      <p:sp>
        <p:nvSpPr>
          <p:cNvPr id="21" name="Shape 13"/>
          <p:cNvSpPr/>
          <p:nvPr/>
        </p:nvSpPr>
        <p:spPr>
          <a:xfrm>
            <a:off x="5989320" y="4663440"/>
            <a:ext cx="822960" cy="822960"/>
          </a:xfrm>
          <a:prstGeom prst="ellipse">
            <a:avLst/>
          </a:prstGeom>
          <a:solidFill>
            <a:srgbClr val="1B2A4A"/>
          </a:solidFill>
          <a:ln w="12700">
            <a:solidFill>
              <a:srgbClr val="1B2A4A"/>
            </a:solidFill>
            <a:prstDash val="solid"/>
          </a:ln>
        </p:spPr>
        <p:txBody>
          <a:bodyPr/>
          <a:lstStyle/>
          <a:p>
            <a:endParaRPr lang="en-US"/>
          </a:p>
        </p:txBody>
      </p:sp>
      <p:pic>
        <p:nvPicPr>
          <p:cNvPr id="22" name="Image 6" descr="preencoded.png"/>
          <p:cNvPicPr>
            <a:picLocks noChangeAspect="1"/>
          </p:cNvPicPr>
          <p:nvPr/>
        </p:nvPicPr>
        <p:blipFill>
          <a:blip r:embed="rId9"/>
          <a:stretch>
            <a:fillRect/>
          </a:stretch>
        </p:blipFill>
        <p:spPr>
          <a:xfrm>
            <a:off x="6190488" y="4864608"/>
            <a:ext cx="420624" cy="420624"/>
          </a:xfrm>
          <a:prstGeom prst="rect">
            <a:avLst/>
          </a:prstGeom>
        </p:spPr>
      </p:pic>
      <p:sp>
        <p:nvSpPr>
          <p:cNvPr id="23" name="Text 14"/>
          <p:cNvSpPr txBox="1"/>
          <p:nvPr/>
        </p:nvSpPr>
        <p:spPr>
          <a:xfrm>
            <a:off x="6949440" y="4663440"/>
            <a:ext cx="1783080" cy="822960"/>
          </a:xfrm>
          <a:prstGeom prst="rect">
            <a:avLst/>
          </a:prstGeom>
          <a:noFill/>
          <a:ln/>
        </p:spPr>
        <p:txBody>
          <a:bodyPr wrap="square" lIns="0" tIns="0" rIns="0" bIns="0" rtlCol="0" anchor="ctr"/>
          <a:lstStyle/>
          <a:p>
            <a:pPr marL="0" indent="0">
              <a:buNone/>
            </a:pPr>
            <a:r>
              <a:rPr lang="en-US" sz="1700" b="1" dirty="0">
                <a:solidFill>
                  <a:srgbClr val="1E293B"/>
                </a:solidFill>
                <a:latin typeface="Calibri" pitchFamily="34" charset="0"/>
                <a:ea typeface="Calibri" pitchFamily="34" charset="-122"/>
                <a:cs typeface="Calibri" pitchFamily="34" charset="-120"/>
              </a:rPr>
              <a:t>2-D images</a:t>
            </a:r>
            <a:endParaRPr lang="en-US" sz="1700" dirty="0"/>
          </a:p>
        </p:txBody>
      </p:sp>
      <p:sp>
        <p:nvSpPr>
          <p:cNvPr id="24" name="Shape 15"/>
          <p:cNvSpPr/>
          <p:nvPr/>
        </p:nvSpPr>
        <p:spPr>
          <a:xfrm>
            <a:off x="8869680" y="4663440"/>
            <a:ext cx="822960" cy="822960"/>
          </a:xfrm>
          <a:prstGeom prst="ellipse">
            <a:avLst/>
          </a:prstGeom>
          <a:solidFill>
            <a:srgbClr val="A6192E"/>
          </a:solidFill>
          <a:ln w="12700">
            <a:solidFill>
              <a:srgbClr val="A6192E"/>
            </a:solidFill>
            <a:prstDash val="solid"/>
          </a:ln>
        </p:spPr>
        <p:txBody>
          <a:bodyPr/>
          <a:lstStyle/>
          <a:p>
            <a:endParaRPr lang="en-US"/>
          </a:p>
        </p:txBody>
      </p:sp>
      <p:pic>
        <p:nvPicPr>
          <p:cNvPr id="25" name="Image 7" descr="preencoded.png"/>
          <p:cNvPicPr>
            <a:picLocks noChangeAspect="1"/>
          </p:cNvPicPr>
          <p:nvPr/>
        </p:nvPicPr>
        <p:blipFill>
          <a:blip r:embed="rId10"/>
          <a:stretch>
            <a:fillRect/>
          </a:stretch>
        </p:blipFill>
        <p:spPr>
          <a:xfrm>
            <a:off x="9070848" y="4864608"/>
            <a:ext cx="420624" cy="420624"/>
          </a:xfrm>
          <a:prstGeom prst="rect">
            <a:avLst/>
          </a:prstGeom>
        </p:spPr>
      </p:pic>
      <p:sp>
        <p:nvSpPr>
          <p:cNvPr id="26" name="Text 16"/>
          <p:cNvSpPr txBox="1"/>
          <p:nvPr/>
        </p:nvSpPr>
        <p:spPr>
          <a:xfrm>
            <a:off x="9829800" y="4663440"/>
            <a:ext cx="1783080" cy="822960"/>
          </a:xfrm>
          <a:prstGeom prst="rect">
            <a:avLst/>
          </a:prstGeom>
          <a:noFill/>
          <a:ln/>
        </p:spPr>
        <p:txBody>
          <a:bodyPr wrap="square" lIns="0" tIns="0" rIns="0" bIns="0" rtlCol="0" anchor="ctr"/>
          <a:lstStyle/>
          <a:p>
            <a:pPr marL="0" indent="0">
              <a:buNone/>
            </a:pPr>
            <a:r>
              <a:rPr lang="en-US" sz="1700" b="1" dirty="0">
                <a:solidFill>
                  <a:srgbClr val="1E293B"/>
                </a:solidFill>
                <a:latin typeface="Calibri" pitchFamily="34" charset="0"/>
                <a:ea typeface="Calibri" pitchFamily="34" charset="-122"/>
                <a:cs typeface="Calibri" pitchFamily="34" charset="-120"/>
              </a:rPr>
              <a:t>3-D video</a:t>
            </a:r>
            <a:endParaRPr lang="en-US" sz="1700" dirty="0"/>
          </a:p>
        </p:txBody>
      </p:sp>
      <p:sp>
        <p:nvSpPr>
          <p:cNvPr id="27" name="Text 17"/>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54 / 62</a:t>
            </a:r>
            <a:endParaRPr lang="en-US" sz="1100" dirty="0"/>
          </a:p>
        </p:txBody>
      </p:sp>
      <p:sp>
        <p:nvSpPr>
          <p:cNvPr id="28" name="Text 18"/>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07   INTRODUCTION TO STOCHASTIC PROCESSES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Example 1: X(t) = At + b, First-Order PDF</a:t>
            </a:r>
            <a:endParaRPr lang="en-US" sz="3000" dirty="0"/>
          </a:p>
        </p:txBody>
      </p:sp>
      <p:sp>
        <p:nvSpPr>
          <p:cNvPr id="4" name="Shape 2"/>
          <p:cNvSpPr/>
          <p:nvPr/>
        </p:nvSpPr>
        <p:spPr>
          <a:xfrm>
            <a:off x="548640" y="1417320"/>
            <a:ext cx="11094415" cy="1143000"/>
          </a:xfrm>
          <a:prstGeom prst="roundRect">
            <a:avLst>
              <a:gd name="adj" fmla="val 6400"/>
            </a:avLst>
          </a:prstGeom>
          <a:solidFill>
            <a:srgbClr val="EDF5F0"/>
          </a:solidFill>
          <a:ln w="12700">
            <a:solidFill>
              <a:srgbClr val="EDF5F0"/>
            </a:solidFill>
            <a:prstDash val="solid"/>
          </a:ln>
        </p:spPr>
        <p:txBody>
          <a:bodyPr/>
          <a:lstStyle/>
          <a:p>
            <a:endParaRPr lang="en-US"/>
          </a:p>
        </p:txBody>
      </p:sp>
      <p:sp>
        <p:nvSpPr>
          <p:cNvPr id="5" name="Text 3"/>
          <p:cNvSpPr txBox="1"/>
          <p:nvPr/>
        </p:nvSpPr>
        <p:spPr>
          <a:xfrm>
            <a:off x="777240" y="1545336"/>
            <a:ext cx="10637215" cy="274320"/>
          </a:xfrm>
          <a:prstGeom prst="rect">
            <a:avLst/>
          </a:prstGeom>
          <a:noFill/>
          <a:ln/>
        </p:spPr>
        <p:txBody>
          <a:bodyPr wrap="square" lIns="0" tIns="0" rIns="0" bIns="0" rtlCol="0" anchor="ctr"/>
          <a:lstStyle/>
          <a:p>
            <a:pPr marL="0" indent="0">
              <a:buNone/>
            </a:pPr>
            <a:r>
              <a:rPr lang="en-US" sz="1200" b="1" kern="0" spc="150" dirty="0">
                <a:solidFill>
                  <a:srgbClr val="2F6B4F"/>
                </a:solidFill>
                <a:latin typeface="Calibri" pitchFamily="34" charset="0"/>
                <a:ea typeface="Calibri" pitchFamily="34" charset="-122"/>
                <a:cs typeface="Calibri" pitchFamily="34" charset="-120"/>
              </a:rPr>
              <a:t>PROBLEM</a:t>
            </a:r>
            <a:endParaRPr lang="en-US" sz="1200" dirty="0"/>
          </a:p>
        </p:txBody>
      </p:sp>
      <p:pic>
        <p:nvPicPr>
          <p:cNvPr id="6" name="Image 0" descr="ex1_def"/>
          <p:cNvPicPr>
            <a:picLocks noChangeAspect="1"/>
          </p:cNvPicPr>
          <p:nvPr/>
        </p:nvPicPr>
        <p:blipFill>
          <a:blip r:embed="rId3"/>
          <a:stretch>
            <a:fillRect/>
          </a:stretch>
        </p:blipFill>
        <p:spPr>
          <a:xfrm>
            <a:off x="777240" y="1847088"/>
            <a:ext cx="4679290" cy="243840"/>
          </a:xfrm>
          <a:prstGeom prst="rect">
            <a:avLst/>
          </a:prstGeom>
        </p:spPr>
      </p:pic>
      <p:sp>
        <p:nvSpPr>
          <p:cNvPr id="7" name="Text 4"/>
          <p:cNvSpPr txBox="1"/>
          <p:nvPr/>
        </p:nvSpPr>
        <p:spPr>
          <a:xfrm>
            <a:off x="7498080" y="1847088"/>
            <a:ext cx="3840480" cy="411480"/>
          </a:xfrm>
          <a:prstGeom prst="rect">
            <a:avLst/>
          </a:prstGeom>
          <a:noFill/>
          <a:ln/>
        </p:spPr>
        <p:txBody>
          <a:bodyPr wrap="square" lIns="0" tIns="0" rIns="0" bIns="0" rtlCol="0" anchor="ctr"/>
          <a:lstStyle/>
          <a:p>
            <a:pPr marL="0" indent="0">
              <a:buNone/>
            </a:pPr>
            <a:r>
              <a:rPr lang="en-US" sz="1800" b="1" dirty="0">
                <a:solidFill>
                  <a:srgbClr val="A6192E"/>
                </a:solidFill>
                <a:latin typeface="Calibri" pitchFamily="34" charset="0"/>
                <a:ea typeface="Calibri" pitchFamily="34" charset="-122"/>
                <a:cs typeface="Calibri" pitchFamily="34" charset="-120"/>
              </a:rPr>
              <a:t>Find f</a:t>
            </a:r>
            <a:r>
              <a:rPr lang="en-US" sz="1800" b="1" baseline="-40000" dirty="0">
                <a:solidFill>
                  <a:srgbClr val="A6192E"/>
                </a:solidFill>
                <a:latin typeface="Calibri" pitchFamily="34" charset="0"/>
                <a:ea typeface="Calibri" pitchFamily="34" charset="-122"/>
                <a:cs typeface="Calibri" pitchFamily="34" charset="-120"/>
              </a:rPr>
              <a:t>X</a:t>
            </a:r>
            <a:r>
              <a:rPr lang="en-US" sz="1800" b="1" dirty="0">
                <a:solidFill>
                  <a:srgbClr val="A6192E"/>
                </a:solidFill>
                <a:latin typeface="Calibri" pitchFamily="34" charset="0"/>
                <a:ea typeface="Calibri" pitchFamily="34" charset="-122"/>
                <a:cs typeface="Calibri" pitchFamily="34" charset="-120"/>
              </a:rPr>
              <a:t>(x, t)</a:t>
            </a:r>
            <a:endParaRPr lang="en-US" sz="1800" dirty="0"/>
          </a:p>
        </p:txBody>
      </p:sp>
      <p:sp>
        <p:nvSpPr>
          <p:cNvPr id="8" name="Text 5"/>
          <p:cNvSpPr txBox="1"/>
          <p:nvPr/>
        </p:nvSpPr>
        <p:spPr>
          <a:xfrm>
            <a:off x="548640" y="2743200"/>
            <a:ext cx="11094415" cy="457200"/>
          </a:xfrm>
          <a:prstGeom prst="rect">
            <a:avLst/>
          </a:prstGeom>
          <a:noFill/>
          <a:ln/>
        </p:spPr>
        <p:txBody>
          <a:bodyPr wrap="square" lIns="0" tIns="0" rIns="0" bIns="0" rtlCol="0" anchor="t"/>
          <a:lstStyle/>
          <a:p>
            <a:pPr marL="0" indent="0" algn="l">
              <a:lnSpc>
                <a:spcPct val="105000"/>
              </a:lnSpc>
              <a:spcAft>
                <a:spcPts val="800"/>
              </a:spcAft>
              <a:buNone/>
            </a:pPr>
            <a:r>
              <a:rPr lang="en-US" sz="1800" dirty="0">
                <a:solidFill>
                  <a:srgbClr val="1E293B"/>
                </a:solidFill>
                <a:latin typeface="Calibri" pitchFamily="34" charset="0"/>
                <a:ea typeface="Calibri" pitchFamily="34" charset="-122"/>
                <a:cs typeface="Calibri" pitchFamily="34" charset="-120"/>
              </a:rPr>
              <a:t>Use the </a:t>
            </a:r>
            <a:r>
              <a:rPr lang="en-US" sz="1800" b="1" dirty="0">
                <a:solidFill>
                  <a:srgbClr val="A6192E"/>
                </a:solidFill>
                <a:latin typeface="Calibri" pitchFamily="34" charset="0"/>
                <a:ea typeface="Calibri" pitchFamily="34" charset="-122"/>
                <a:cs typeface="Calibri" pitchFamily="34" charset="-120"/>
              </a:rPr>
              <a:t>PDF of a function of an RV</a:t>
            </a:r>
            <a:r>
              <a:rPr lang="en-US" sz="1800" dirty="0">
                <a:solidFill>
                  <a:srgbClr val="1E293B"/>
                </a:solidFill>
                <a:latin typeface="Calibri" pitchFamily="34" charset="0"/>
                <a:ea typeface="Calibri" pitchFamily="34" charset="-122"/>
                <a:cs typeface="Calibri" pitchFamily="34" charset="-120"/>
              </a:rPr>
              <a:t> (Section 3) with t held fixed:</a:t>
            </a:r>
            <a:endParaRPr lang="en-US" sz="1800" dirty="0"/>
          </a:p>
        </p:txBody>
      </p:sp>
      <p:pic>
        <p:nvPicPr>
          <p:cNvPr id="9" name="Image 1" descr="ex1_fa"/>
          <p:cNvPicPr>
            <a:picLocks noChangeAspect="1"/>
          </p:cNvPicPr>
          <p:nvPr/>
        </p:nvPicPr>
        <p:blipFill>
          <a:blip r:embed="rId4"/>
          <a:stretch>
            <a:fillRect/>
          </a:stretch>
        </p:blipFill>
        <p:spPr>
          <a:xfrm>
            <a:off x="822960" y="3246120"/>
            <a:ext cx="2148840" cy="502920"/>
          </a:xfrm>
          <a:prstGeom prst="rect">
            <a:avLst/>
          </a:prstGeom>
        </p:spPr>
      </p:pic>
      <p:pic>
        <p:nvPicPr>
          <p:cNvPr id="10" name="Image 2" descr="ex1_inv"/>
          <p:cNvPicPr>
            <a:picLocks noChangeAspect="1"/>
          </p:cNvPicPr>
          <p:nvPr/>
        </p:nvPicPr>
        <p:blipFill>
          <a:blip r:embed="rId5"/>
          <a:stretch>
            <a:fillRect/>
          </a:stretch>
        </p:blipFill>
        <p:spPr>
          <a:xfrm>
            <a:off x="5669280" y="3310128"/>
            <a:ext cx="3438144" cy="493776"/>
          </a:xfrm>
          <a:prstGeom prst="rect">
            <a:avLst/>
          </a:prstGeom>
        </p:spPr>
      </p:pic>
      <p:sp>
        <p:nvSpPr>
          <p:cNvPr id="11" name="Shape 6"/>
          <p:cNvSpPr/>
          <p:nvPr/>
        </p:nvSpPr>
        <p:spPr>
          <a:xfrm>
            <a:off x="548640" y="4343400"/>
            <a:ext cx="11094415" cy="1783080"/>
          </a:xfrm>
          <a:prstGeom prst="roundRect">
            <a:avLst>
              <a:gd name="adj" fmla="val 4103"/>
            </a:avLst>
          </a:prstGeom>
          <a:solidFill>
            <a:srgbClr val="FBEEF0"/>
          </a:solidFill>
          <a:ln w="12700">
            <a:solidFill>
              <a:srgbClr val="FBEEF0"/>
            </a:solidFill>
            <a:prstDash val="solid"/>
          </a:ln>
        </p:spPr>
        <p:txBody>
          <a:bodyPr/>
          <a:lstStyle/>
          <a:p>
            <a:endParaRPr lang="en-US"/>
          </a:p>
        </p:txBody>
      </p:sp>
      <p:sp>
        <p:nvSpPr>
          <p:cNvPr id="12" name="Text 7"/>
          <p:cNvSpPr txBox="1"/>
          <p:nvPr/>
        </p:nvSpPr>
        <p:spPr>
          <a:xfrm>
            <a:off x="777240" y="4471416"/>
            <a:ext cx="10637215"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RESULT</a:t>
            </a:r>
            <a:endParaRPr lang="en-US" sz="1200" dirty="0"/>
          </a:p>
        </p:txBody>
      </p:sp>
      <p:pic>
        <p:nvPicPr>
          <p:cNvPr id="13" name="Image 3" descr="ex1_pdf"/>
          <p:cNvPicPr>
            <a:picLocks noChangeAspect="1"/>
          </p:cNvPicPr>
          <p:nvPr/>
        </p:nvPicPr>
        <p:blipFill>
          <a:blip r:embed="rId6"/>
          <a:stretch>
            <a:fillRect/>
          </a:stretch>
        </p:blipFill>
        <p:spPr>
          <a:xfrm>
            <a:off x="777240" y="4864608"/>
            <a:ext cx="6041746" cy="569976"/>
          </a:xfrm>
          <a:prstGeom prst="rect">
            <a:avLst/>
          </a:prstGeom>
        </p:spPr>
      </p:pic>
      <p:sp>
        <p:nvSpPr>
          <p:cNvPr id="14" name="Text 8"/>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55 / 62</a:t>
            </a:r>
            <a:endParaRPr lang="en-US" sz="1100" dirty="0"/>
          </a:p>
        </p:txBody>
      </p:sp>
      <p:sp>
        <p:nvSpPr>
          <p:cNvPr id="15" name="Text 9"/>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07   INTRODUCTION TO STOCHASTIC PROCESSES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Example 1: Mean and Variance</a:t>
            </a:r>
            <a:endParaRPr lang="en-US" sz="3000" dirty="0"/>
          </a:p>
        </p:txBody>
      </p:sp>
      <p:sp>
        <p:nvSpPr>
          <p:cNvPr id="4" name="Text 2"/>
          <p:cNvSpPr txBox="1"/>
          <p:nvPr/>
        </p:nvSpPr>
        <p:spPr>
          <a:xfrm>
            <a:off x="548640" y="1508760"/>
            <a:ext cx="2743200" cy="365760"/>
          </a:xfrm>
          <a:prstGeom prst="rect">
            <a:avLst/>
          </a:prstGeom>
          <a:noFill/>
          <a:ln/>
        </p:spPr>
        <p:txBody>
          <a:bodyPr wrap="square" lIns="0" tIns="0" rIns="0" bIns="0" rtlCol="0" anchor="ctr"/>
          <a:lstStyle/>
          <a:p>
            <a:pPr marL="0" indent="0">
              <a:buNone/>
            </a:pPr>
            <a:r>
              <a:rPr lang="en-US" sz="2000" b="1" dirty="0">
                <a:solidFill>
                  <a:srgbClr val="1B2A4A"/>
                </a:solidFill>
                <a:latin typeface="Cambria" pitchFamily="34" charset="0"/>
                <a:ea typeface="Cambria" pitchFamily="34" charset="-122"/>
                <a:cs typeface="Cambria" pitchFamily="34" charset="-120"/>
              </a:rPr>
              <a:t>Mean</a:t>
            </a:r>
            <a:endParaRPr lang="en-US" sz="2000" dirty="0"/>
          </a:p>
        </p:txBody>
      </p:sp>
      <p:pic>
        <p:nvPicPr>
          <p:cNvPr id="5" name="Image 0" descr="ex1_mean"/>
          <p:cNvPicPr>
            <a:picLocks noChangeAspect="1"/>
          </p:cNvPicPr>
          <p:nvPr/>
        </p:nvPicPr>
        <p:blipFill>
          <a:blip r:embed="rId3"/>
          <a:stretch>
            <a:fillRect/>
          </a:stretch>
        </p:blipFill>
        <p:spPr>
          <a:xfrm>
            <a:off x="731520" y="1965960"/>
            <a:ext cx="2951226" cy="228600"/>
          </a:xfrm>
          <a:prstGeom prst="rect">
            <a:avLst/>
          </a:prstGeom>
        </p:spPr>
      </p:pic>
      <p:sp>
        <p:nvSpPr>
          <p:cNvPr id="6" name="Text 3"/>
          <p:cNvSpPr txBox="1"/>
          <p:nvPr/>
        </p:nvSpPr>
        <p:spPr>
          <a:xfrm>
            <a:off x="548640" y="2560320"/>
            <a:ext cx="2743200" cy="365760"/>
          </a:xfrm>
          <a:prstGeom prst="rect">
            <a:avLst/>
          </a:prstGeom>
          <a:noFill/>
          <a:ln/>
        </p:spPr>
        <p:txBody>
          <a:bodyPr wrap="square" lIns="0" tIns="0" rIns="0" bIns="0" rtlCol="0" anchor="ctr"/>
          <a:lstStyle/>
          <a:p>
            <a:pPr marL="0" indent="0">
              <a:buNone/>
            </a:pPr>
            <a:r>
              <a:rPr lang="en-US" sz="2000" b="1" dirty="0">
                <a:solidFill>
                  <a:srgbClr val="1B2A4A"/>
                </a:solidFill>
                <a:latin typeface="Cambria" pitchFamily="34" charset="0"/>
                <a:ea typeface="Cambria" pitchFamily="34" charset="-122"/>
                <a:cs typeface="Cambria" pitchFamily="34" charset="-120"/>
              </a:rPr>
              <a:t>Variance</a:t>
            </a:r>
            <a:endParaRPr lang="en-US" sz="2000" dirty="0"/>
          </a:p>
        </p:txBody>
      </p:sp>
      <p:pic>
        <p:nvPicPr>
          <p:cNvPr id="7" name="Image 1" descr="ex1_m2"/>
          <p:cNvPicPr>
            <a:picLocks noChangeAspect="1"/>
          </p:cNvPicPr>
          <p:nvPr/>
        </p:nvPicPr>
        <p:blipFill>
          <a:blip r:embed="rId4"/>
          <a:stretch>
            <a:fillRect/>
          </a:stretch>
        </p:blipFill>
        <p:spPr>
          <a:xfrm>
            <a:off x="731520" y="3017520"/>
            <a:ext cx="3801618" cy="251460"/>
          </a:xfrm>
          <a:prstGeom prst="rect">
            <a:avLst/>
          </a:prstGeom>
        </p:spPr>
      </p:pic>
      <p:pic>
        <p:nvPicPr>
          <p:cNvPr id="8" name="Image 2" descr="ex1_var"/>
          <p:cNvPicPr>
            <a:picLocks noChangeAspect="1"/>
          </p:cNvPicPr>
          <p:nvPr/>
        </p:nvPicPr>
        <p:blipFill>
          <a:blip r:embed="rId5"/>
          <a:stretch>
            <a:fillRect/>
          </a:stretch>
        </p:blipFill>
        <p:spPr>
          <a:xfrm>
            <a:off x="731520" y="3497580"/>
            <a:ext cx="3353562" cy="306324"/>
          </a:xfrm>
          <a:prstGeom prst="rect">
            <a:avLst/>
          </a:prstGeom>
        </p:spPr>
      </p:pic>
      <p:sp>
        <p:nvSpPr>
          <p:cNvPr id="9" name="Shape 4"/>
          <p:cNvSpPr/>
          <p:nvPr/>
        </p:nvSpPr>
        <p:spPr>
          <a:xfrm>
            <a:off x="548640" y="4123944"/>
            <a:ext cx="6126480" cy="2002536"/>
          </a:xfrm>
          <a:prstGeom prst="roundRect">
            <a:avLst>
              <a:gd name="adj" fmla="val 3653"/>
            </a:avLst>
          </a:prstGeom>
          <a:solidFill>
            <a:srgbClr val="F1F5F9"/>
          </a:solidFill>
          <a:ln w="12700">
            <a:solidFill>
              <a:srgbClr val="F1F5F9"/>
            </a:solidFill>
            <a:prstDash val="solid"/>
          </a:ln>
        </p:spPr>
        <p:txBody>
          <a:bodyPr/>
          <a:lstStyle/>
          <a:p>
            <a:endParaRPr lang="en-US"/>
          </a:p>
        </p:txBody>
      </p:sp>
      <p:sp>
        <p:nvSpPr>
          <p:cNvPr id="10" name="Text 5"/>
          <p:cNvSpPr txBox="1"/>
          <p:nvPr/>
        </p:nvSpPr>
        <p:spPr>
          <a:xfrm>
            <a:off x="777240" y="4251960"/>
            <a:ext cx="5669280" cy="274320"/>
          </a:xfrm>
          <a:prstGeom prst="rect">
            <a:avLst/>
          </a:prstGeom>
          <a:noFill/>
          <a:ln/>
        </p:spPr>
        <p:txBody>
          <a:bodyPr wrap="square" lIns="0" tIns="0" rIns="0" bIns="0" rtlCol="0" anchor="ctr"/>
          <a:lstStyle/>
          <a:p>
            <a:pPr marL="0" indent="0">
              <a:buNone/>
            </a:pPr>
            <a:r>
              <a:rPr lang="en-US" sz="1200" b="1" kern="0" spc="150" dirty="0">
                <a:solidFill>
                  <a:srgbClr val="64748B"/>
                </a:solidFill>
                <a:latin typeface="Calibri" pitchFamily="34" charset="0"/>
                <a:ea typeface="Calibri" pitchFamily="34" charset="-122"/>
                <a:cs typeface="Calibri" pitchFamily="34" charset="-120"/>
              </a:rPr>
              <a:t>NOTE</a:t>
            </a:r>
            <a:endParaRPr lang="en-US" sz="1200" dirty="0"/>
          </a:p>
        </p:txBody>
      </p:sp>
      <p:sp>
        <p:nvSpPr>
          <p:cNvPr id="11" name="Text 6"/>
          <p:cNvSpPr txBox="1"/>
          <p:nvPr/>
        </p:nvSpPr>
        <p:spPr>
          <a:xfrm>
            <a:off x="777240" y="4599432"/>
            <a:ext cx="5669280" cy="822960"/>
          </a:xfrm>
          <a:prstGeom prst="rect">
            <a:avLst/>
          </a:prstGeom>
          <a:noFill/>
          <a:ln/>
        </p:spPr>
        <p:txBody>
          <a:bodyPr wrap="square" lIns="0" tIns="0" rIns="0" bIns="0" rtlCol="0" anchor="t"/>
          <a:lstStyle/>
          <a:p>
            <a:pPr marL="0" indent="0" algn="l">
              <a:lnSpc>
                <a:spcPct val="105000"/>
              </a:lnSpc>
              <a:spcAft>
                <a:spcPts val="800"/>
              </a:spcAft>
              <a:buNone/>
            </a:pPr>
            <a:r>
              <a:rPr lang="en-US" sz="1600" dirty="0">
                <a:solidFill>
                  <a:srgbClr val="1E293B"/>
                </a:solidFill>
                <a:latin typeface="Calibri" pitchFamily="34" charset="0"/>
                <a:ea typeface="Calibri" pitchFamily="34" charset="-122"/>
                <a:cs typeface="Calibri" pitchFamily="34" charset="-120"/>
              </a:rPr>
              <a:t>The </a:t>
            </a:r>
            <a:r>
              <a:rPr lang="en-US" sz="1600" b="1" dirty="0">
                <a:solidFill>
                  <a:srgbClr val="A6192E"/>
                </a:solidFill>
                <a:latin typeface="Calibri" pitchFamily="34" charset="0"/>
                <a:ea typeface="Calibri" pitchFamily="34" charset="-122"/>
                <a:cs typeface="Calibri" pitchFamily="34" charset="-120"/>
              </a:rPr>
              <a:t>mean is constant</a:t>
            </a:r>
            <a:r>
              <a:rPr lang="en-US" sz="1600" dirty="0">
                <a:solidFill>
                  <a:srgbClr val="1E293B"/>
                </a:solidFill>
                <a:latin typeface="Calibri" pitchFamily="34" charset="0"/>
                <a:ea typeface="Calibri" pitchFamily="34" charset="-122"/>
                <a:cs typeface="Calibri" pitchFamily="34" charset="-120"/>
              </a:rPr>
              <a:t>, but the </a:t>
            </a:r>
            <a:r>
              <a:rPr lang="en-US" sz="1600" b="1" dirty="0">
                <a:solidFill>
                  <a:srgbClr val="A6192E"/>
                </a:solidFill>
                <a:latin typeface="Calibri" pitchFamily="34" charset="0"/>
                <a:ea typeface="Calibri" pitchFamily="34" charset="-122"/>
                <a:cs typeface="Calibri" pitchFamily="34" charset="-120"/>
              </a:rPr>
              <a:t>variance grows with t</a:t>
            </a:r>
            <a:r>
              <a:rPr lang="en-US" sz="1600" dirty="0">
                <a:solidFill>
                  <a:srgbClr val="1E293B"/>
                </a:solidFill>
                <a:latin typeface="Calibri" pitchFamily="34" charset="0"/>
                <a:ea typeface="Calibri" pitchFamily="34" charset="-122"/>
                <a:cs typeface="Calibri" pitchFamily="34" charset="-120"/>
              </a:rPr>
              <a:t>: this process is </a:t>
            </a:r>
            <a:r>
              <a:rPr lang="en-US" sz="1600" b="1" dirty="0">
                <a:solidFill>
                  <a:srgbClr val="A6192E"/>
                </a:solidFill>
                <a:latin typeface="Calibri" pitchFamily="34" charset="0"/>
                <a:ea typeface="Calibri" pitchFamily="34" charset="-122"/>
                <a:cs typeface="Calibri" pitchFamily="34" charset="-120"/>
              </a:rPr>
              <a:t>not stationary</a:t>
            </a:r>
            <a:endParaRPr lang="en-US" sz="1600" dirty="0"/>
          </a:p>
        </p:txBody>
      </p:sp>
      <p:pic>
        <p:nvPicPr>
          <p:cNvPr id="12" name="Image 3" descr="Straight-line realizations fanning out from b"/>
          <p:cNvPicPr>
            <a:picLocks noChangeAspect="1"/>
          </p:cNvPicPr>
          <p:nvPr/>
        </p:nvPicPr>
        <p:blipFill>
          <a:blip r:embed="rId6"/>
          <a:stretch>
            <a:fillRect/>
          </a:stretch>
        </p:blipFill>
        <p:spPr>
          <a:xfrm>
            <a:off x="6949440" y="1997042"/>
            <a:ext cx="4663440" cy="3549716"/>
          </a:xfrm>
          <a:prstGeom prst="rect">
            <a:avLst/>
          </a:prstGeom>
        </p:spPr>
      </p:pic>
      <p:sp>
        <p:nvSpPr>
          <p:cNvPr id="13" name="Text 7"/>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56 / 62</a:t>
            </a:r>
            <a:endParaRPr lang="en-US" sz="1100" dirty="0"/>
          </a:p>
        </p:txBody>
      </p:sp>
      <p:sp>
        <p:nvSpPr>
          <p:cNvPr id="14" name="Text 8"/>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07   INTRODUCTION TO STOCHASTIC PROCESSES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Example 2: Random-Phase Sinusoid</a:t>
            </a:r>
            <a:endParaRPr lang="en-US" sz="3000" dirty="0"/>
          </a:p>
        </p:txBody>
      </p:sp>
      <p:sp>
        <p:nvSpPr>
          <p:cNvPr id="4" name="Shape 2"/>
          <p:cNvSpPr/>
          <p:nvPr/>
        </p:nvSpPr>
        <p:spPr>
          <a:xfrm>
            <a:off x="548640" y="1417320"/>
            <a:ext cx="6035040" cy="2194560"/>
          </a:xfrm>
          <a:prstGeom prst="roundRect">
            <a:avLst>
              <a:gd name="adj" fmla="val 3333"/>
            </a:avLst>
          </a:prstGeom>
          <a:solidFill>
            <a:srgbClr val="EDF5F0"/>
          </a:solidFill>
          <a:ln w="12700">
            <a:solidFill>
              <a:srgbClr val="EDF5F0"/>
            </a:solidFill>
            <a:prstDash val="solid"/>
          </a:ln>
        </p:spPr>
        <p:txBody>
          <a:bodyPr/>
          <a:lstStyle/>
          <a:p>
            <a:endParaRPr lang="en-US"/>
          </a:p>
        </p:txBody>
      </p:sp>
      <p:sp>
        <p:nvSpPr>
          <p:cNvPr id="5" name="Text 3"/>
          <p:cNvSpPr txBox="1"/>
          <p:nvPr/>
        </p:nvSpPr>
        <p:spPr>
          <a:xfrm>
            <a:off x="777240" y="1545336"/>
            <a:ext cx="5577840" cy="274320"/>
          </a:xfrm>
          <a:prstGeom prst="rect">
            <a:avLst/>
          </a:prstGeom>
          <a:noFill/>
          <a:ln/>
        </p:spPr>
        <p:txBody>
          <a:bodyPr wrap="square" lIns="0" tIns="0" rIns="0" bIns="0" rtlCol="0" anchor="ctr"/>
          <a:lstStyle/>
          <a:p>
            <a:pPr marL="0" indent="0">
              <a:buNone/>
            </a:pPr>
            <a:r>
              <a:rPr lang="en-US" sz="1200" b="1" kern="0" spc="150" dirty="0">
                <a:solidFill>
                  <a:srgbClr val="2F6B4F"/>
                </a:solidFill>
                <a:latin typeface="Calibri" pitchFamily="34" charset="0"/>
                <a:ea typeface="Calibri" pitchFamily="34" charset="-122"/>
                <a:cs typeface="Calibri" pitchFamily="34" charset="-120"/>
              </a:rPr>
              <a:t>PROBLEM</a:t>
            </a:r>
            <a:endParaRPr lang="en-US" sz="1200" dirty="0"/>
          </a:p>
        </p:txBody>
      </p:sp>
      <p:pic>
        <p:nvPicPr>
          <p:cNvPr id="6" name="Image 0" descr="ex2_def"/>
          <p:cNvPicPr>
            <a:picLocks noChangeAspect="1"/>
          </p:cNvPicPr>
          <p:nvPr/>
        </p:nvPicPr>
        <p:blipFill>
          <a:blip r:embed="rId3"/>
          <a:stretch>
            <a:fillRect/>
          </a:stretch>
        </p:blipFill>
        <p:spPr>
          <a:xfrm>
            <a:off x="777240" y="1892808"/>
            <a:ext cx="4834890" cy="228600"/>
          </a:xfrm>
          <a:prstGeom prst="rect">
            <a:avLst/>
          </a:prstGeom>
        </p:spPr>
      </p:pic>
      <p:pic>
        <p:nvPicPr>
          <p:cNvPr id="7" name="Image 1" descr="ex2_ftheta"/>
          <p:cNvPicPr>
            <a:picLocks noChangeAspect="1"/>
          </p:cNvPicPr>
          <p:nvPr/>
        </p:nvPicPr>
        <p:blipFill>
          <a:blip r:embed="rId4"/>
          <a:stretch>
            <a:fillRect/>
          </a:stretch>
        </p:blipFill>
        <p:spPr>
          <a:xfrm>
            <a:off x="777240" y="2578608"/>
            <a:ext cx="1992782" cy="567538"/>
          </a:xfrm>
          <a:prstGeom prst="rect">
            <a:avLst/>
          </a:prstGeom>
        </p:spPr>
      </p:pic>
      <p:sp>
        <p:nvSpPr>
          <p:cNvPr id="8" name="Shape 4"/>
          <p:cNvSpPr/>
          <p:nvPr/>
        </p:nvSpPr>
        <p:spPr>
          <a:xfrm>
            <a:off x="548640" y="3931920"/>
            <a:ext cx="457200" cy="457200"/>
          </a:xfrm>
          <a:prstGeom prst="ellipse">
            <a:avLst/>
          </a:prstGeom>
          <a:solidFill>
            <a:srgbClr val="A6192E"/>
          </a:solidFill>
          <a:ln w="12700">
            <a:solidFill>
              <a:srgbClr val="A6192E"/>
            </a:solidFill>
            <a:prstDash val="solid"/>
          </a:ln>
        </p:spPr>
        <p:txBody>
          <a:bodyPr/>
          <a:lstStyle/>
          <a:p>
            <a:endParaRPr lang="en-US"/>
          </a:p>
        </p:txBody>
      </p:sp>
      <p:sp>
        <p:nvSpPr>
          <p:cNvPr id="9" name="Text 5"/>
          <p:cNvSpPr txBox="1"/>
          <p:nvPr/>
        </p:nvSpPr>
        <p:spPr>
          <a:xfrm>
            <a:off x="548640" y="393192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a:t>
            </a:r>
            <a:endParaRPr lang="en-US" sz="1400" dirty="0"/>
          </a:p>
        </p:txBody>
      </p:sp>
      <p:sp>
        <p:nvSpPr>
          <p:cNvPr id="10" name="Text 6"/>
          <p:cNvSpPr txBox="1"/>
          <p:nvPr/>
        </p:nvSpPr>
        <p:spPr>
          <a:xfrm>
            <a:off x="1188720" y="3931920"/>
            <a:ext cx="5303520" cy="457200"/>
          </a:xfrm>
          <a:prstGeom prst="rect">
            <a:avLst/>
          </a:prstGeom>
          <a:noFill/>
          <a:ln/>
        </p:spPr>
        <p:txBody>
          <a:bodyPr wrap="square" lIns="0" tIns="0" rIns="0" bIns="0" rtlCol="0" anchor="ctr"/>
          <a:lstStyle/>
          <a:p>
            <a:pPr marL="0" indent="0">
              <a:buNone/>
            </a:pPr>
            <a:r>
              <a:rPr lang="en-US" sz="1900" dirty="0">
                <a:solidFill>
                  <a:srgbClr val="1E293B"/>
                </a:solidFill>
                <a:latin typeface="Calibri" pitchFamily="34" charset="0"/>
                <a:ea typeface="Calibri" pitchFamily="34" charset="-122"/>
                <a:cs typeface="Calibri" pitchFamily="34" charset="-120"/>
              </a:rPr>
              <a:t>First-order PDF f</a:t>
            </a:r>
            <a:r>
              <a:rPr lang="en-US" sz="1900" baseline="-40000" dirty="0">
                <a:solidFill>
                  <a:srgbClr val="1E293B"/>
                </a:solidFill>
                <a:latin typeface="Calibri" pitchFamily="34" charset="0"/>
                <a:ea typeface="Calibri" pitchFamily="34" charset="-122"/>
                <a:cs typeface="Calibri" pitchFamily="34" charset="-120"/>
              </a:rPr>
              <a:t>X</a:t>
            </a:r>
            <a:r>
              <a:rPr lang="en-US" sz="1900" dirty="0">
                <a:solidFill>
                  <a:srgbClr val="1E293B"/>
                </a:solidFill>
                <a:latin typeface="Calibri" pitchFamily="34" charset="0"/>
                <a:ea typeface="Calibri" pitchFamily="34" charset="-122"/>
                <a:cs typeface="Calibri" pitchFamily="34" charset="-120"/>
              </a:rPr>
              <a:t>(x, t) = ?</a:t>
            </a:r>
            <a:endParaRPr lang="en-US" sz="1900" dirty="0"/>
          </a:p>
        </p:txBody>
      </p:sp>
      <p:sp>
        <p:nvSpPr>
          <p:cNvPr id="11" name="Shape 7"/>
          <p:cNvSpPr/>
          <p:nvPr/>
        </p:nvSpPr>
        <p:spPr>
          <a:xfrm>
            <a:off x="548640" y="4617720"/>
            <a:ext cx="457200" cy="457200"/>
          </a:xfrm>
          <a:prstGeom prst="ellipse">
            <a:avLst/>
          </a:prstGeom>
          <a:solidFill>
            <a:srgbClr val="A6192E"/>
          </a:solidFill>
          <a:ln w="12700">
            <a:solidFill>
              <a:srgbClr val="A6192E"/>
            </a:solidFill>
            <a:prstDash val="solid"/>
          </a:ln>
        </p:spPr>
        <p:txBody>
          <a:bodyPr/>
          <a:lstStyle/>
          <a:p>
            <a:endParaRPr lang="en-US"/>
          </a:p>
        </p:txBody>
      </p:sp>
      <p:sp>
        <p:nvSpPr>
          <p:cNvPr id="12" name="Text 8"/>
          <p:cNvSpPr txBox="1"/>
          <p:nvPr/>
        </p:nvSpPr>
        <p:spPr>
          <a:xfrm>
            <a:off x="548640" y="461772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b)</a:t>
            </a:r>
            <a:endParaRPr lang="en-US" sz="1400" dirty="0"/>
          </a:p>
        </p:txBody>
      </p:sp>
      <p:sp>
        <p:nvSpPr>
          <p:cNvPr id="13" name="Text 9"/>
          <p:cNvSpPr txBox="1"/>
          <p:nvPr/>
        </p:nvSpPr>
        <p:spPr>
          <a:xfrm>
            <a:off x="1188720" y="4617720"/>
            <a:ext cx="5303520" cy="457200"/>
          </a:xfrm>
          <a:prstGeom prst="rect">
            <a:avLst/>
          </a:prstGeom>
          <a:noFill/>
          <a:ln/>
        </p:spPr>
        <p:txBody>
          <a:bodyPr wrap="square" lIns="0" tIns="0" rIns="0" bIns="0" rtlCol="0" anchor="ctr"/>
          <a:lstStyle/>
          <a:p>
            <a:pPr marL="0" indent="0">
              <a:buNone/>
            </a:pPr>
            <a:r>
              <a:rPr lang="en-US" sz="1900" dirty="0">
                <a:solidFill>
                  <a:srgbClr val="1E293B"/>
                </a:solidFill>
                <a:latin typeface="Calibri" pitchFamily="34" charset="0"/>
                <a:ea typeface="Calibri" pitchFamily="34" charset="-122"/>
                <a:cs typeface="Calibri" pitchFamily="34" charset="-120"/>
              </a:rPr>
              <a:t>E[X(t)] = ?</a:t>
            </a:r>
            <a:endParaRPr lang="en-US" sz="1900" dirty="0"/>
          </a:p>
        </p:txBody>
      </p:sp>
      <p:sp>
        <p:nvSpPr>
          <p:cNvPr id="14" name="Shape 10"/>
          <p:cNvSpPr/>
          <p:nvPr/>
        </p:nvSpPr>
        <p:spPr>
          <a:xfrm>
            <a:off x="548640" y="5303520"/>
            <a:ext cx="457200" cy="457200"/>
          </a:xfrm>
          <a:prstGeom prst="ellipse">
            <a:avLst/>
          </a:prstGeom>
          <a:solidFill>
            <a:srgbClr val="A6192E"/>
          </a:solidFill>
          <a:ln w="12700">
            <a:solidFill>
              <a:srgbClr val="A6192E"/>
            </a:solidFill>
            <a:prstDash val="solid"/>
          </a:ln>
        </p:spPr>
        <p:txBody>
          <a:bodyPr/>
          <a:lstStyle/>
          <a:p>
            <a:endParaRPr lang="en-US"/>
          </a:p>
        </p:txBody>
      </p:sp>
      <p:sp>
        <p:nvSpPr>
          <p:cNvPr id="15" name="Text 11"/>
          <p:cNvSpPr txBox="1"/>
          <p:nvPr/>
        </p:nvSpPr>
        <p:spPr>
          <a:xfrm>
            <a:off x="548640" y="530352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c)</a:t>
            </a:r>
            <a:endParaRPr lang="en-US" sz="1400" dirty="0"/>
          </a:p>
        </p:txBody>
      </p:sp>
      <p:sp>
        <p:nvSpPr>
          <p:cNvPr id="16" name="Text 12"/>
          <p:cNvSpPr txBox="1"/>
          <p:nvPr/>
        </p:nvSpPr>
        <p:spPr>
          <a:xfrm>
            <a:off x="1188720" y="5303520"/>
            <a:ext cx="5303520" cy="457200"/>
          </a:xfrm>
          <a:prstGeom prst="rect">
            <a:avLst/>
          </a:prstGeom>
          <a:noFill/>
          <a:ln/>
        </p:spPr>
        <p:txBody>
          <a:bodyPr wrap="square" lIns="0" tIns="0" rIns="0" bIns="0" rtlCol="0" anchor="ctr"/>
          <a:lstStyle/>
          <a:p>
            <a:pPr marL="0" indent="0">
              <a:buNone/>
            </a:pPr>
            <a:r>
              <a:rPr lang="en-US" sz="1900" dirty="0">
                <a:solidFill>
                  <a:srgbClr val="1E293B"/>
                </a:solidFill>
                <a:latin typeface="Calibri" pitchFamily="34" charset="0"/>
                <a:ea typeface="Calibri" pitchFamily="34" charset="-122"/>
                <a:cs typeface="Calibri" pitchFamily="34" charset="-120"/>
              </a:rPr>
              <a:t>Var[X(t)] = ?</a:t>
            </a:r>
            <a:endParaRPr lang="en-US" sz="1900" dirty="0"/>
          </a:p>
        </p:txBody>
      </p:sp>
      <p:pic>
        <p:nvPicPr>
          <p:cNvPr id="17" name="Image 2" descr="Four realizations of a random-phase sinusoid"/>
          <p:cNvPicPr>
            <a:picLocks noChangeAspect="1"/>
          </p:cNvPicPr>
          <p:nvPr/>
        </p:nvPicPr>
        <p:blipFill>
          <a:blip r:embed="rId5"/>
          <a:stretch>
            <a:fillRect/>
          </a:stretch>
        </p:blipFill>
        <p:spPr>
          <a:xfrm>
            <a:off x="6858000" y="1944902"/>
            <a:ext cx="4754880" cy="3653996"/>
          </a:xfrm>
          <a:prstGeom prst="rect">
            <a:avLst/>
          </a:prstGeom>
        </p:spPr>
      </p:pic>
      <p:sp>
        <p:nvSpPr>
          <p:cNvPr id="19" name="Text 13"/>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57 / 62</a:t>
            </a:r>
            <a:endParaRPr lang="en-US" sz="1100" dirty="0"/>
          </a:p>
        </p:txBody>
      </p:sp>
      <p:sp>
        <p:nvSpPr>
          <p:cNvPr id="20" name="Text 14"/>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07   INTRODUCTION TO STOCHASTIC PROCESSES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Example 2 (a): First-Order PDF</a:t>
            </a:r>
            <a:endParaRPr lang="en-US" sz="3000" dirty="0"/>
          </a:p>
        </p:txBody>
      </p:sp>
      <p:pic>
        <p:nvPicPr>
          <p:cNvPr id="4" name="Image 0" descr="ex2_roots"/>
          <p:cNvPicPr>
            <a:picLocks noChangeAspect="1"/>
          </p:cNvPicPr>
          <p:nvPr/>
        </p:nvPicPr>
        <p:blipFill>
          <a:blip r:embed="rId3"/>
          <a:stretch>
            <a:fillRect/>
          </a:stretch>
        </p:blipFill>
        <p:spPr>
          <a:xfrm>
            <a:off x="548640" y="1463040"/>
            <a:ext cx="5554980" cy="205740"/>
          </a:xfrm>
          <a:prstGeom prst="rect">
            <a:avLst/>
          </a:prstGeom>
        </p:spPr>
      </p:pic>
      <p:pic>
        <p:nvPicPr>
          <p:cNvPr id="5" name="Image 1" descr="ex2_der"/>
          <p:cNvPicPr>
            <a:picLocks noChangeAspect="1"/>
          </p:cNvPicPr>
          <p:nvPr/>
        </p:nvPicPr>
        <p:blipFill>
          <a:blip r:embed="rId4"/>
          <a:stretch>
            <a:fillRect/>
          </a:stretch>
        </p:blipFill>
        <p:spPr>
          <a:xfrm>
            <a:off x="548640" y="1988820"/>
            <a:ext cx="3362706" cy="523494"/>
          </a:xfrm>
          <a:prstGeom prst="rect">
            <a:avLst/>
          </a:prstGeom>
        </p:spPr>
      </p:pic>
      <p:sp>
        <p:nvSpPr>
          <p:cNvPr id="6" name="Shape 2"/>
          <p:cNvSpPr/>
          <p:nvPr/>
        </p:nvSpPr>
        <p:spPr>
          <a:xfrm>
            <a:off x="548640" y="2832354"/>
            <a:ext cx="6492240" cy="3294126"/>
          </a:xfrm>
          <a:prstGeom prst="roundRect">
            <a:avLst>
              <a:gd name="adj" fmla="val 2221"/>
            </a:avLst>
          </a:prstGeom>
          <a:solidFill>
            <a:srgbClr val="FBEEF0"/>
          </a:solidFill>
          <a:ln w="12700">
            <a:solidFill>
              <a:srgbClr val="FBEEF0"/>
            </a:solidFill>
            <a:prstDash val="solid"/>
          </a:ln>
        </p:spPr>
        <p:txBody>
          <a:bodyPr/>
          <a:lstStyle/>
          <a:p>
            <a:endParaRPr lang="en-US"/>
          </a:p>
        </p:txBody>
      </p:sp>
      <p:sp>
        <p:nvSpPr>
          <p:cNvPr id="7" name="Text 3"/>
          <p:cNvSpPr txBox="1"/>
          <p:nvPr/>
        </p:nvSpPr>
        <p:spPr>
          <a:xfrm>
            <a:off x="777240" y="2960370"/>
            <a:ext cx="6035040"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RESULT: THE ARCSINE DENSITY</a:t>
            </a:r>
            <a:endParaRPr lang="en-US" sz="1200" dirty="0"/>
          </a:p>
        </p:txBody>
      </p:sp>
      <p:pic>
        <p:nvPicPr>
          <p:cNvPr id="8" name="Image 2" descr="ex2_pdf"/>
          <p:cNvPicPr>
            <a:picLocks noChangeAspect="1"/>
          </p:cNvPicPr>
          <p:nvPr/>
        </p:nvPicPr>
        <p:blipFill>
          <a:blip r:embed="rId5"/>
          <a:stretch>
            <a:fillRect/>
          </a:stretch>
        </p:blipFill>
        <p:spPr>
          <a:xfrm>
            <a:off x="777240" y="3399282"/>
            <a:ext cx="6035040" cy="654056"/>
          </a:xfrm>
          <a:prstGeom prst="rect">
            <a:avLst/>
          </a:prstGeom>
        </p:spPr>
      </p:pic>
      <p:pic>
        <p:nvPicPr>
          <p:cNvPr id="9" name="Image 3" descr="Arcsine density matching a simulated histogram"/>
          <p:cNvPicPr>
            <a:picLocks noChangeAspect="1"/>
          </p:cNvPicPr>
          <p:nvPr/>
        </p:nvPicPr>
        <p:blipFill>
          <a:blip r:embed="rId6"/>
          <a:stretch>
            <a:fillRect/>
          </a:stretch>
        </p:blipFill>
        <p:spPr>
          <a:xfrm>
            <a:off x="7269480" y="2298173"/>
            <a:ext cx="4343400" cy="2947453"/>
          </a:xfrm>
          <a:prstGeom prst="rect">
            <a:avLst/>
          </a:prstGeom>
        </p:spPr>
      </p:pic>
      <p:sp>
        <p:nvSpPr>
          <p:cNvPr id="10" name="Text 4"/>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58 / 62</a:t>
            </a:r>
            <a:endParaRPr lang="en-US" sz="1100" dirty="0"/>
          </a:p>
        </p:txBody>
      </p:sp>
      <p:sp>
        <p:nvSpPr>
          <p:cNvPr id="11" name="Text 5"/>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07   INTRODUCTION TO STOCHASTIC PROCESSES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Example 2 (b, c): Mean and Variance</a:t>
            </a:r>
            <a:endParaRPr lang="en-US" sz="3000" dirty="0"/>
          </a:p>
        </p:txBody>
      </p:sp>
      <p:sp>
        <p:nvSpPr>
          <p:cNvPr id="4" name="Shape 2"/>
          <p:cNvSpPr/>
          <p:nvPr/>
        </p:nvSpPr>
        <p:spPr>
          <a:xfrm>
            <a:off x="548640" y="1417320"/>
            <a:ext cx="11094415" cy="1371600"/>
          </a:xfrm>
          <a:prstGeom prst="roundRect">
            <a:avLst>
              <a:gd name="adj" fmla="val 5333"/>
            </a:avLst>
          </a:prstGeom>
          <a:solidFill>
            <a:srgbClr val="EEF2F8"/>
          </a:solidFill>
          <a:ln w="12700">
            <a:solidFill>
              <a:srgbClr val="EEF2F8"/>
            </a:solidFill>
            <a:prstDash val="solid"/>
          </a:ln>
        </p:spPr>
        <p:txBody>
          <a:bodyPr/>
          <a:lstStyle/>
          <a:p>
            <a:endParaRPr lang="en-US"/>
          </a:p>
        </p:txBody>
      </p:sp>
      <p:sp>
        <p:nvSpPr>
          <p:cNvPr id="5" name="Text 3"/>
          <p:cNvSpPr txBox="1"/>
          <p:nvPr/>
        </p:nvSpPr>
        <p:spPr>
          <a:xfrm>
            <a:off x="777240" y="1545336"/>
            <a:ext cx="10637215"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(b)  MEAN</a:t>
            </a:r>
            <a:endParaRPr lang="en-US" sz="1200" dirty="0"/>
          </a:p>
        </p:txBody>
      </p:sp>
      <p:pic>
        <p:nvPicPr>
          <p:cNvPr id="6" name="Image 0" descr="ex2_mean"/>
          <p:cNvPicPr>
            <a:picLocks noChangeAspect="1"/>
          </p:cNvPicPr>
          <p:nvPr/>
        </p:nvPicPr>
        <p:blipFill>
          <a:blip r:embed="rId3"/>
          <a:stretch>
            <a:fillRect/>
          </a:stretch>
        </p:blipFill>
        <p:spPr>
          <a:xfrm>
            <a:off x="777240" y="1847088"/>
            <a:ext cx="3594202" cy="543763"/>
          </a:xfrm>
          <a:prstGeom prst="rect">
            <a:avLst/>
          </a:prstGeom>
        </p:spPr>
      </p:pic>
      <p:sp>
        <p:nvSpPr>
          <p:cNvPr id="7" name="Shape 4"/>
          <p:cNvSpPr/>
          <p:nvPr/>
        </p:nvSpPr>
        <p:spPr>
          <a:xfrm>
            <a:off x="548640" y="2971800"/>
            <a:ext cx="11094415" cy="1463040"/>
          </a:xfrm>
          <a:prstGeom prst="roundRect">
            <a:avLst>
              <a:gd name="adj" fmla="val 5000"/>
            </a:avLst>
          </a:prstGeom>
          <a:solidFill>
            <a:srgbClr val="EEF2F8"/>
          </a:solidFill>
          <a:ln w="12700">
            <a:solidFill>
              <a:srgbClr val="EEF2F8"/>
            </a:solidFill>
            <a:prstDash val="solid"/>
          </a:ln>
        </p:spPr>
        <p:txBody>
          <a:bodyPr/>
          <a:lstStyle/>
          <a:p>
            <a:endParaRPr lang="en-US"/>
          </a:p>
        </p:txBody>
      </p:sp>
      <p:sp>
        <p:nvSpPr>
          <p:cNvPr id="8" name="Text 5"/>
          <p:cNvSpPr txBox="1"/>
          <p:nvPr/>
        </p:nvSpPr>
        <p:spPr>
          <a:xfrm>
            <a:off x="777240" y="3099816"/>
            <a:ext cx="10637215"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(c)  VARIANCE</a:t>
            </a:r>
            <a:endParaRPr lang="en-US" sz="1200" dirty="0"/>
          </a:p>
        </p:txBody>
      </p:sp>
      <p:pic>
        <p:nvPicPr>
          <p:cNvPr id="9" name="Image 1" descr="ex2_var"/>
          <p:cNvPicPr>
            <a:picLocks noChangeAspect="1"/>
          </p:cNvPicPr>
          <p:nvPr/>
        </p:nvPicPr>
        <p:blipFill>
          <a:blip r:embed="rId4"/>
          <a:stretch>
            <a:fillRect/>
          </a:stretch>
        </p:blipFill>
        <p:spPr>
          <a:xfrm>
            <a:off x="777240" y="3401568"/>
            <a:ext cx="5420563" cy="543763"/>
          </a:xfrm>
          <a:prstGeom prst="rect">
            <a:avLst/>
          </a:prstGeom>
        </p:spPr>
      </p:pic>
      <p:sp>
        <p:nvSpPr>
          <p:cNvPr id="10" name="Shape 6"/>
          <p:cNvSpPr/>
          <p:nvPr/>
        </p:nvSpPr>
        <p:spPr>
          <a:xfrm>
            <a:off x="548640" y="4617720"/>
            <a:ext cx="11094415" cy="1508760"/>
          </a:xfrm>
          <a:prstGeom prst="roundRect">
            <a:avLst>
              <a:gd name="adj" fmla="val 4848"/>
            </a:avLst>
          </a:prstGeom>
          <a:solidFill>
            <a:srgbClr val="F1F5F9"/>
          </a:solidFill>
          <a:ln w="12700">
            <a:solidFill>
              <a:srgbClr val="F1F5F9"/>
            </a:solidFill>
            <a:prstDash val="solid"/>
          </a:ln>
        </p:spPr>
        <p:txBody>
          <a:bodyPr/>
          <a:lstStyle/>
          <a:p>
            <a:endParaRPr lang="en-US"/>
          </a:p>
        </p:txBody>
      </p:sp>
      <p:sp>
        <p:nvSpPr>
          <p:cNvPr id="11" name="Text 7"/>
          <p:cNvSpPr txBox="1"/>
          <p:nvPr/>
        </p:nvSpPr>
        <p:spPr>
          <a:xfrm>
            <a:off x="777240" y="4745736"/>
            <a:ext cx="10637215" cy="274320"/>
          </a:xfrm>
          <a:prstGeom prst="rect">
            <a:avLst/>
          </a:prstGeom>
          <a:noFill/>
          <a:ln/>
        </p:spPr>
        <p:txBody>
          <a:bodyPr wrap="square" lIns="0" tIns="0" rIns="0" bIns="0" rtlCol="0" anchor="ctr"/>
          <a:lstStyle/>
          <a:p>
            <a:pPr marL="0" indent="0">
              <a:buNone/>
            </a:pPr>
            <a:r>
              <a:rPr lang="en-US" sz="1200" b="1" kern="0" spc="150" dirty="0">
                <a:solidFill>
                  <a:srgbClr val="64748B"/>
                </a:solidFill>
                <a:latin typeface="Calibri" pitchFamily="34" charset="0"/>
                <a:ea typeface="Calibri" pitchFamily="34" charset="-122"/>
                <a:cs typeface="Calibri" pitchFamily="34" charset="-120"/>
              </a:rPr>
              <a:t>NOTE</a:t>
            </a:r>
            <a:endParaRPr lang="en-US" sz="1200" dirty="0"/>
          </a:p>
        </p:txBody>
      </p:sp>
      <p:sp>
        <p:nvSpPr>
          <p:cNvPr id="12" name="Text 8"/>
          <p:cNvSpPr txBox="1"/>
          <p:nvPr/>
        </p:nvSpPr>
        <p:spPr>
          <a:xfrm>
            <a:off x="777240" y="5093208"/>
            <a:ext cx="10637215" cy="914400"/>
          </a:xfrm>
          <a:prstGeom prst="rect">
            <a:avLst/>
          </a:prstGeom>
          <a:noFill/>
          <a:ln/>
        </p:spPr>
        <p:txBody>
          <a:bodyPr wrap="square" lIns="0" tIns="0" rIns="0" bIns="0" rtlCol="0" anchor="t"/>
          <a:lstStyle/>
          <a:p>
            <a:pPr marL="0" indent="0" algn="l">
              <a:lnSpc>
                <a:spcPct val="105000"/>
              </a:lnSpc>
              <a:spcAft>
                <a:spcPts val="800"/>
              </a:spcAft>
              <a:buNone/>
            </a:pPr>
            <a:r>
              <a:rPr lang="en-US" sz="1700" dirty="0">
                <a:solidFill>
                  <a:srgbClr val="1E293B"/>
                </a:solidFill>
                <a:latin typeface="Calibri" pitchFamily="34" charset="0"/>
                <a:ea typeface="Calibri" pitchFamily="34" charset="-122"/>
                <a:cs typeface="Calibri" pitchFamily="34" charset="-120"/>
              </a:rPr>
              <a:t>Here </a:t>
            </a:r>
            <a:r>
              <a:rPr lang="en-US" sz="1700" b="1" dirty="0">
                <a:solidFill>
                  <a:srgbClr val="A6192E"/>
                </a:solidFill>
                <a:latin typeface="Calibri" pitchFamily="34" charset="0"/>
                <a:ea typeface="Calibri" pitchFamily="34" charset="-122"/>
                <a:cs typeface="Calibri" pitchFamily="34" charset="-120"/>
              </a:rPr>
              <a:t>both</a:t>
            </a:r>
            <a:r>
              <a:rPr lang="en-US" sz="1700" dirty="0">
                <a:solidFill>
                  <a:srgbClr val="1E293B"/>
                </a:solidFill>
                <a:latin typeface="Calibri" pitchFamily="34" charset="0"/>
                <a:ea typeface="Calibri" pitchFamily="34" charset="-122"/>
                <a:cs typeface="Calibri" pitchFamily="34" charset="-120"/>
              </a:rPr>
              <a:t> the mean and the variance are constant in t, unlike Example 1. In fact E[X(t+τ)X(t)] = (A</a:t>
            </a:r>
            <a:r>
              <a:rPr lang="en-US" sz="1700" baseline="30000" dirty="0">
                <a:solidFill>
                  <a:srgbClr val="1E293B"/>
                </a:solidFill>
                <a:latin typeface="Calibri" pitchFamily="34" charset="0"/>
                <a:ea typeface="Calibri" pitchFamily="34" charset="-122"/>
                <a:cs typeface="Calibri" pitchFamily="34" charset="-120"/>
              </a:rPr>
              <a:t>2</a:t>
            </a:r>
            <a:r>
              <a:rPr lang="en-US" sz="1700" dirty="0">
                <a:solidFill>
                  <a:srgbClr val="1E293B"/>
                </a:solidFill>
                <a:latin typeface="Calibri" pitchFamily="34" charset="0"/>
                <a:ea typeface="Calibri" pitchFamily="34" charset="-122"/>
                <a:cs typeface="Calibri" pitchFamily="34" charset="-120"/>
              </a:rPr>
              <a:t>/2) cos(ω</a:t>
            </a:r>
            <a:r>
              <a:rPr lang="en-US" sz="1700" baseline="-40000" dirty="0">
                <a:solidFill>
                  <a:srgbClr val="1E293B"/>
                </a:solidFill>
                <a:latin typeface="Calibri" pitchFamily="34" charset="0"/>
                <a:ea typeface="Calibri" pitchFamily="34" charset="-122"/>
                <a:cs typeface="Calibri" pitchFamily="34" charset="-120"/>
              </a:rPr>
              <a:t>0</a:t>
            </a:r>
            <a:r>
              <a:rPr lang="en-US" sz="1700" dirty="0">
                <a:solidFill>
                  <a:srgbClr val="1E293B"/>
                </a:solidFill>
                <a:latin typeface="Calibri" pitchFamily="34" charset="0"/>
                <a:ea typeface="Calibri" pitchFamily="34" charset="-122"/>
                <a:cs typeface="Calibri" pitchFamily="34" charset="-120"/>
              </a:rPr>
              <a:t>τ) depends only on τ: a first taste of </a:t>
            </a:r>
            <a:r>
              <a:rPr lang="en-US" sz="1700" b="1" dirty="0">
                <a:solidFill>
                  <a:srgbClr val="A6192E"/>
                </a:solidFill>
                <a:latin typeface="Calibri" pitchFamily="34" charset="0"/>
                <a:ea typeface="Calibri" pitchFamily="34" charset="-122"/>
                <a:cs typeface="Calibri" pitchFamily="34" charset="-120"/>
              </a:rPr>
              <a:t>stationarity</a:t>
            </a:r>
            <a:r>
              <a:rPr lang="en-US" sz="1700" dirty="0">
                <a:solidFill>
                  <a:srgbClr val="1E293B"/>
                </a:solidFill>
                <a:latin typeface="Calibri" pitchFamily="34" charset="0"/>
                <a:ea typeface="Calibri" pitchFamily="34" charset="-122"/>
                <a:cs typeface="Calibri" pitchFamily="34" charset="-120"/>
              </a:rPr>
              <a:t>.</a:t>
            </a:r>
            <a:endParaRPr lang="en-US" sz="1700" dirty="0"/>
          </a:p>
        </p:txBody>
      </p:sp>
      <p:sp>
        <p:nvSpPr>
          <p:cNvPr id="13" name="Text 9"/>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59 / 62</a:t>
            </a:r>
            <a:endParaRPr lang="en-US" sz="1100" dirty="0"/>
          </a:p>
        </p:txBody>
      </p:sp>
      <p:sp>
        <p:nvSpPr>
          <p:cNvPr id="14" name="Text 10"/>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07   INTRODUCTION TO STOCHASTIC PROCESSES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Looking Ahead: Stationary Processes</a:t>
            </a:r>
            <a:endParaRPr lang="en-US" sz="3000" dirty="0"/>
          </a:p>
        </p:txBody>
      </p:sp>
      <p:sp>
        <p:nvSpPr>
          <p:cNvPr id="4" name="Text 2"/>
          <p:cNvSpPr txBox="1"/>
          <p:nvPr/>
        </p:nvSpPr>
        <p:spPr>
          <a:xfrm>
            <a:off x="548640" y="2834640"/>
            <a:ext cx="2377440" cy="1188720"/>
          </a:xfrm>
          <a:prstGeom prst="roundRect">
            <a:avLst>
              <a:gd name="adj" fmla="val 7692"/>
            </a:avLst>
          </a:prstGeom>
          <a:solidFill>
            <a:srgbClr val="1B2A4A"/>
          </a:solidFill>
          <a:ln>
            <a:solidFill>
              <a:srgbClr val="1B2A4A"/>
            </a:solidFill>
          </a:ln>
        </p:spPr>
        <p:txBody>
          <a:bodyPr wrap="square" lIns="50800" tIns="50800" rIns="50800" bIns="5080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Stationary</a:t>
            </a:r>
            <a:endParaRPr lang="en-US" sz="2000" dirty="0"/>
          </a:p>
          <a:p>
            <a:pPr marL="0" indent="0" algn="ctr">
              <a:buNone/>
            </a:pPr>
            <a:r>
              <a:rPr lang="en-US" sz="2000" b="1" dirty="0">
                <a:solidFill>
                  <a:srgbClr val="FFFFFF"/>
                </a:solidFill>
                <a:latin typeface="Cambria" pitchFamily="34" charset="0"/>
                <a:ea typeface="Cambria" pitchFamily="34" charset="-122"/>
                <a:cs typeface="Cambria" pitchFamily="34" charset="-120"/>
              </a:rPr>
              <a:t>Process</a:t>
            </a:r>
            <a:endParaRPr lang="en-US" sz="2000" dirty="0"/>
          </a:p>
        </p:txBody>
      </p:sp>
      <p:sp>
        <p:nvSpPr>
          <p:cNvPr id="5" name="Shape 3"/>
          <p:cNvSpPr/>
          <p:nvPr/>
        </p:nvSpPr>
        <p:spPr>
          <a:xfrm flipV="1">
            <a:off x="2926080" y="2240280"/>
            <a:ext cx="731520" cy="1188720"/>
          </a:xfrm>
          <a:prstGeom prst="line">
            <a:avLst/>
          </a:prstGeom>
          <a:noFill/>
          <a:ln w="22225">
            <a:solidFill>
              <a:srgbClr val="94A3B8"/>
            </a:solidFill>
            <a:prstDash val="solid"/>
            <a:tailEnd type="triangle"/>
          </a:ln>
        </p:spPr>
        <p:txBody>
          <a:bodyPr/>
          <a:lstStyle/>
          <a:p>
            <a:endParaRPr lang="en-US"/>
          </a:p>
        </p:txBody>
      </p:sp>
      <p:sp>
        <p:nvSpPr>
          <p:cNvPr id="6" name="Shape 4"/>
          <p:cNvSpPr/>
          <p:nvPr/>
        </p:nvSpPr>
        <p:spPr>
          <a:xfrm>
            <a:off x="2926080" y="3429000"/>
            <a:ext cx="731520" cy="1188720"/>
          </a:xfrm>
          <a:prstGeom prst="line">
            <a:avLst/>
          </a:prstGeom>
          <a:noFill/>
          <a:ln w="22225">
            <a:solidFill>
              <a:srgbClr val="94A3B8"/>
            </a:solidFill>
            <a:prstDash val="solid"/>
            <a:tailEnd type="triangle"/>
          </a:ln>
        </p:spPr>
        <p:txBody>
          <a:bodyPr/>
          <a:lstStyle/>
          <a:p>
            <a:endParaRPr lang="en-US"/>
          </a:p>
        </p:txBody>
      </p:sp>
      <p:sp>
        <p:nvSpPr>
          <p:cNvPr id="7" name="Shape 5"/>
          <p:cNvSpPr/>
          <p:nvPr/>
        </p:nvSpPr>
        <p:spPr>
          <a:xfrm>
            <a:off x="3657600" y="1417320"/>
            <a:ext cx="7982712" cy="2103120"/>
          </a:xfrm>
          <a:prstGeom prst="roundRect">
            <a:avLst>
              <a:gd name="adj" fmla="val 3478"/>
            </a:avLst>
          </a:prstGeom>
          <a:solidFill>
            <a:srgbClr val="FBEEF0"/>
          </a:solidFill>
          <a:ln w="12700">
            <a:solidFill>
              <a:srgbClr val="FBEEF0"/>
            </a:solidFill>
            <a:prstDash val="solid"/>
          </a:ln>
        </p:spPr>
        <p:txBody>
          <a:bodyPr/>
          <a:lstStyle/>
          <a:p>
            <a:endParaRPr lang="en-US"/>
          </a:p>
        </p:txBody>
      </p:sp>
      <p:sp>
        <p:nvSpPr>
          <p:cNvPr id="8" name="Text 6"/>
          <p:cNvSpPr txBox="1"/>
          <p:nvPr/>
        </p:nvSpPr>
        <p:spPr>
          <a:xfrm>
            <a:off x="3886200" y="1545336"/>
            <a:ext cx="7525512" cy="274320"/>
          </a:xfrm>
          <a:prstGeom prst="rect">
            <a:avLst/>
          </a:prstGeom>
          <a:noFill/>
          <a:ln/>
        </p:spPr>
        <p:txBody>
          <a:bodyPr wrap="square" lIns="0" tIns="0" rIns="0" bIns="0" rtlCol="0" anchor="ctr"/>
          <a:lstStyle/>
          <a:p>
            <a:pPr marL="0" indent="0">
              <a:buNone/>
            </a:pPr>
            <a:r>
              <a:rPr lang="en-US" sz="1200" b="1" kern="0" spc="150" dirty="0">
                <a:solidFill>
                  <a:srgbClr val="A6192E"/>
                </a:solidFill>
                <a:latin typeface="Calibri" pitchFamily="34" charset="0"/>
                <a:ea typeface="Calibri" pitchFamily="34" charset="-122"/>
                <a:cs typeface="Calibri" pitchFamily="34" charset="-120"/>
              </a:rPr>
              <a:t>STRICT-SENSE STATIONARY (SSS)</a:t>
            </a:r>
            <a:endParaRPr lang="en-US" sz="1200" dirty="0"/>
          </a:p>
        </p:txBody>
      </p:sp>
      <p:pic>
        <p:nvPicPr>
          <p:cNvPr id="9" name="Image 0" descr="sss"/>
          <p:cNvPicPr>
            <a:picLocks noChangeAspect="1"/>
          </p:cNvPicPr>
          <p:nvPr/>
        </p:nvPicPr>
        <p:blipFill>
          <a:blip r:embed="rId3"/>
          <a:stretch>
            <a:fillRect/>
          </a:stretch>
        </p:blipFill>
        <p:spPr>
          <a:xfrm>
            <a:off x="3886200" y="1984248"/>
            <a:ext cx="5733288" cy="228600"/>
          </a:xfrm>
          <a:prstGeom prst="rect">
            <a:avLst/>
          </a:prstGeom>
        </p:spPr>
      </p:pic>
      <p:sp>
        <p:nvSpPr>
          <p:cNvPr id="10" name="Text 7"/>
          <p:cNvSpPr txBox="1"/>
          <p:nvPr/>
        </p:nvSpPr>
        <p:spPr>
          <a:xfrm>
            <a:off x="3886200" y="2670048"/>
            <a:ext cx="7525512" cy="365760"/>
          </a:xfrm>
          <a:prstGeom prst="rect">
            <a:avLst/>
          </a:prstGeom>
          <a:noFill/>
          <a:ln/>
        </p:spPr>
        <p:txBody>
          <a:bodyPr wrap="square" lIns="0" tIns="0" rIns="0" bIns="0" rtlCol="0" anchor="ctr"/>
          <a:lstStyle/>
          <a:p>
            <a:pPr marL="0" indent="0">
              <a:buNone/>
            </a:pPr>
            <a:r>
              <a:rPr lang="en-US" sz="1500" i="1" dirty="0">
                <a:solidFill>
                  <a:srgbClr val="64748B"/>
                </a:solidFill>
                <a:latin typeface="Calibri" pitchFamily="34" charset="0"/>
                <a:ea typeface="Calibri" pitchFamily="34" charset="-122"/>
                <a:cs typeface="Calibri" pitchFamily="34" charset="-120"/>
              </a:rPr>
              <a:t>All statistics are invariant to a time shift.</a:t>
            </a:r>
            <a:endParaRPr lang="en-US" sz="1500" dirty="0"/>
          </a:p>
        </p:txBody>
      </p:sp>
      <p:sp>
        <p:nvSpPr>
          <p:cNvPr id="11" name="Shape 8"/>
          <p:cNvSpPr/>
          <p:nvPr/>
        </p:nvSpPr>
        <p:spPr>
          <a:xfrm>
            <a:off x="3657600" y="3703320"/>
            <a:ext cx="7982712" cy="2103120"/>
          </a:xfrm>
          <a:prstGeom prst="roundRect">
            <a:avLst>
              <a:gd name="adj" fmla="val 3478"/>
            </a:avLst>
          </a:prstGeom>
          <a:solidFill>
            <a:srgbClr val="EEF2F8"/>
          </a:solidFill>
          <a:ln w="12700">
            <a:solidFill>
              <a:srgbClr val="EEF2F8"/>
            </a:solidFill>
            <a:prstDash val="solid"/>
          </a:ln>
        </p:spPr>
        <p:txBody>
          <a:bodyPr/>
          <a:lstStyle/>
          <a:p>
            <a:endParaRPr lang="en-US"/>
          </a:p>
        </p:txBody>
      </p:sp>
      <p:sp>
        <p:nvSpPr>
          <p:cNvPr id="12" name="Text 9"/>
          <p:cNvSpPr txBox="1"/>
          <p:nvPr/>
        </p:nvSpPr>
        <p:spPr>
          <a:xfrm>
            <a:off x="3886200" y="3831336"/>
            <a:ext cx="7525512" cy="274320"/>
          </a:xfrm>
          <a:prstGeom prst="rect">
            <a:avLst/>
          </a:prstGeom>
          <a:noFill/>
          <a:ln/>
        </p:spPr>
        <p:txBody>
          <a:bodyPr wrap="square" lIns="0" tIns="0" rIns="0" bIns="0" rtlCol="0" anchor="ctr"/>
          <a:lstStyle/>
          <a:p>
            <a:pPr marL="0" indent="0">
              <a:buNone/>
            </a:pPr>
            <a:r>
              <a:rPr lang="en-US" sz="1200" b="1" kern="0" spc="150" dirty="0">
                <a:solidFill>
                  <a:srgbClr val="1B2A4A"/>
                </a:solidFill>
                <a:latin typeface="Calibri" pitchFamily="34" charset="0"/>
                <a:ea typeface="Calibri" pitchFamily="34" charset="-122"/>
                <a:cs typeface="Calibri" pitchFamily="34" charset="-120"/>
              </a:rPr>
              <a:t>WIDE-SENSE STATIONARY (WSS)</a:t>
            </a:r>
            <a:endParaRPr lang="en-US" sz="1200" dirty="0"/>
          </a:p>
        </p:txBody>
      </p:sp>
      <p:pic>
        <p:nvPicPr>
          <p:cNvPr id="13" name="Image 1" descr="wss"/>
          <p:cNvPicPr>
            <a:picLocks noChangeAspect="1"/>
          </p:cNvPicPr>
          <p:nvPr/>
        </p:nvPicPr>
        <p:blipFill>
          <a:blip r:embed="rId4"/>
          <a:stretch>
            <a:fillRect/>
          </a:stretch>
        </p:blipFill>
        <p:spPr>
          <a:xfrm>
            <a:off x="3886200" y="4270248"/>
            <a:ext cx="3923386" cy="243840"/>
          </a:xfrm>
          <a:prstGeom prst="rect">
            <a:avLst/>
          </a:prstGeom>
        </p:spPr>
      </p:pic>
      <p:sp>
        <p:nvSpPr>
          <p:cNvPr id="14" name="Text 10"/>
          <p:cNvSpPr txBox="1"/>
          <p:nvPr/>
        </p:nvSpPr>
        <p:spPr>
          <a:xfrm>
            <a:off x="3886200" y="4956048"/>
            <a:ext cx="7525512" cy="365760"/>
          </a:xfrm>
          <a:prstGeom prst="rect">
            <a:avLst/>
          </a:prstGeom>
          <a:noFill/>
          <a:ln/>
        </p:spPr>
        <p:txBody>
          <a:bodyPr wrap="square" lIns="0" tIns="0" rIns="0" bIns="0" rtlCol="0" anchor="ctr"/>
          <a:lstStyle/>
          <a:p>
            <a:pPr marL="0" indent="0">
              <a:buNone/>
            </a:pPr>
            <a:r>
              <a:rPr lang="en-US" sz="1500" i="1" dirty="0">
                <a:solidFill>
                  <a:srgbClr val="64748B"/>
                </a:solidFill>
                <a:latin typeface="Calibri" pitchFamily="34" charset="0"/>
                <a:ea typeface="Calibri" pitchFamily="34" charset="-122"/>
                <a:cs typeface="Calibri" pitchFamily="34" charset="-120"/>
              </a:rPr>
              <a:t>Only the mean and autocorrelation are shift-invariant. SSS ⇒ WSS (finite second moments).</a:t>
            </a:r>
            <a:endParaRPr lang="en-US" sz="1500" dirty="0"/>
          </a:p>
        </p:txBody>
      </p:sp>
      <p:sp>
        <p:nvSpPr>
          <p:cNvPr id="15" name="Text 11"/>
          <p:cNvSpPr txBox="1"/>
          <p:nvPr/>
        </p:nvSpPr>
        <p:spPr>
          <a:xfrm>
            <a:off x="3657600" y="5897880"/>
            <a:ext cx="7982712" cy="320040"/>
          </a:xfrm>
          <a:prstGeom prst="rect">
            <a:avLst/>
          </a:prstGeom>
          <a:noFill/>
          <a:ln/>
        </p:spPr>
        <p:txBody>
          <a:bodyPr wrap="square" lIns="0" tIns="0" rIns="0" bIns="0" rtlCol="0" anchor="ctr"/>
          <a:lstStyle/>
          <a:p>
            <a:pPr marL="0" indent="0" algn="r">
              <a:buNone/>
            </a:pPr>
            <a:r>
              <a:rPr lang="en-US" sz="1400" b="1" dirty="0">
                <a:solidFill>
                  <a:srgbClr val="A6192E"/>
                </a:solidFill>
                <a:latin typeface="Calibri" pitchFamily="34" charset="0"/>
                <a:ea typeface="Calibri" pitchFamily="34" charset="-122"/>
                <a:cs typeface="Calibri" pitchFamily="34" charset="-120"/>
              </a:rPr>
              <a:t>Details next class</a:t>
            </a:r>
            <a:endParaRPr lang="en-US" sz="1400" dirty="0"/>
          </a:p>
        </p:txBody>
      </p:sp>
      <p:sp>
        <p:nvSpPr>
          <p:cNvPr id="16" name="Text 12"/>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60 / 62</a:t>
            </a:r>
            <a:endParaRPr lang="en-US" sz="1100" dirty="0"/>
          </a:p>
        </p:txBody>
      </p:sp>
      <p:sp>
        <p:nvSpPr>
          <p:cNvPr id="17" name="Text 13"/>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92608"/>
            <a:ext cx="11094415" cy="274320"/>
          </a:xfrm>
          <a:prstGeom prst="rect">
            <a:avLst/>
          </a:prstGeom>
          <a:noFill/>
          <a:ln/>
        </p:spPr>
        <p:txBody>
          <a:bodyPr wrap="square" lIns="0" tIns="0" rIns="0" bIns="0" rtlCol="0" anchor="ctr"/>
          <a:lstStyle/>
          <a:p>
            <a:pPr marL="0" indent="0">
              <a:buNone/>
            </a:pPr>
            <a:r>
              <a:rPr lang="en-US" sz="1200" b="1" kern="0" spc="200" dirty="0">
                <a:solidFill>
                  <a:srgbClr val="A6192E"/>
                </a:solidFill>
                <a:latin typeface="Calibri" pitchFamily="34" charset="0"/>
                <a:ea typeface="Calibri" pitchFamily="34" charset="-122"/>
                <a:cs typeface="Calibri" pitchFamily="34" charset="-120"/>
              </a:rPr>
              <a:t>07   INTRODUCTION TO STOCHASTIC PROCESSES</a:t>
            </a:r>
            <a:endParaRPr lang="en-US" sz="1200" dirty="0"/>
          </a:p>
        </p:txBody>
      </p:sp>
      <p:sp>
        <p:nvSpPr>
          <p:cNvPr id="3" name="Text 1"/>
          <p:cNvSpPr txBox="1"/>
          <p:nvPr/>
        </p:nvSpPr>
        <p:spPr>
          <a:xfrm>
            <a:off x="548640" y="566928"/>
            <a:ext cx="11094415" cy="640080"/>
          </a:xfrm>
          <a:prstGeom prst="rect">
            <a:avLst/>
          </a:prstGeom>
          <a:noFill/>
          <a:ln/>
        </p:spPr>
        <p:txBody>
          <a:bodyPr wrap="square" lIns="0" tIns="0" rIns="0" bIns="0" rtlCol="0" anchor="ctr"/>
          <a:lstStyle/>
          <a:p>
            <a:pPr marL="0" indent="0">
              <a:buNone/>
            </a:pPr>
            <a:r>
              <a:rPr lang="en-US" sz="3000" b="1" dirty="0">
                <a:solidFill>
                  <a:srgbClr val="1B2A4A"/>
                </a:solidFill>
                <a:latin typeface="Cambria" pitchFamily="34" charset="0"/>
                <a:ea typeface="Cambria" pitchFamily="34" charset="-122"/>
                <a:cs typeface="Cambria" pitchFamily="34" charset="-120"/>
              </a:rPr>
              <a:t>Practice Problems</a:t>
            </a:r>
            <a:endParaRPr lang="en-US" sz="3000" dirty="0"/>
          </a:p>
        </p:txBody>
      </p:sp>
      <p:sp>
        <p:nvSpPr>
          <p:cNvPr id="4" name="Shape 2"/>
          <p:cNvSpPr/>
          <p:nvPr/>
        </p:nvSpPr>
        <p:spPr>
          <a:xfrm>
            <a:off x="548640" y="1508760"/>
            <a:ext cx="502920" cy="502920"/>
          </a:xfrm>
          <a:prstGeom prst="ellipse">
            <a:avLst/>
          </a:prstGeom>
          <a:solidFill>
            <a:srgbClr val="1B2A4A"/>
          </a:solidFill>
          <a:ln w="12700">
            <a:solidFill>
              <a:srgbClr val="1B2A4A"/>
            </a:solidFill>
            <a:prstDash val="solid"/>
          </a:ln>
        </p:spPr>
        <p:txBody>
          <a:bodyPr/>
          <a:lstStyle/>
          <a:p>
            <a:endParaRPr lang="en-US"/>
          </a:p>
        </p:txBody>
      </p:sp>
      <p:sp>
        <p:nvSpPr>
          <p:cNvPr id="5" name="Text 3"/>
          <p:cNvSpPr txBox="1"/>
          <p:nvPr/>
        </p:nvSpPr>
        <p:spPr>
          <a:xfrm>
            <a:off x="548640" y="150876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280160" y="1463040"/>
            <a:ext cx="10362895" cy="594360"/>
          </a:xfrm>
          <a:prstGeom prst="rect">
            <a:avLst/>
          </a:prstGeom>
          <a:noFill/>
          <a:ln/>
        </p:spPr>
        <p:txBody>
          <a:bodyPr wrap="square" lIns="0" tIns="0" rIns="0" bIns="0" rtlCol="0" anchor="ctr"/>
          <a:lstStyle/>
          <a:p>
            <a:pPr marL="0" indent="0">
              <a:buNone/>
            </a:pPr>
            <a:r>
              <a:rPr lang="en-US" sz="1800" dirty="0">
                <a:solidFill>
                  <a:srgbClr val="1E293B"/>
                </a:solidFill>
                <a:latin typeface="Calibri" pitchFamily="34" charset="0"/>
                <a:ea typeface="Calibri" pitchFamily="34" charset="-122"/>
                <a:cs typeface="Calibri" pitchFamily="34" charset="-120"/>
              </a:rPr>
              <a:t>For X ~ Poisson(λ), show that E[X] = Var[X] = λ.</a:t>
            </a:r>
            <a:endParaRPr lang="en-US" sz="1800" dirty="0"/>
          </a:p>
        </p:txBody>
      </p:sp>
      <p:sp>
        <p:nvSpPr>
          <p:cNvPr id="7" name="Shape 5"/>
          <p:cNvSpPr/>
          <p:nvPr/>
        </p:nvSpPr>
        <p:spPr>
          <a:xfrm>
            <a:off x="548640" y="2441448"/>
            <a:ext cx="502920" cy="502920"/>
          </a:xfrm>
          <a:prstGeom prst="ellipse">
            <a:avLst/>
          </a:prstGeom>
          <a:solidFill>
            <a:srgbClr val="1B2A4A"/>
          </a:solidFill>
          <a:ln w="12700">
            <a:solidFill>
              <a:srgbClr val="1B2A4A"/>
            </a:solidFill>
            <a:prstDash val="solid"/>
          </a:ln>
        </p:spPr>
        <p:txBody>
          <a:bodyPr/>
          <a:lstStyle/>
          <a:p>
            <a:endParaRPr lang="en-US"/>
          </a:p>
        </p:txBody>
      </p:sp>
      <p:sp>
        <p:nvSpPr>
          <p:cNvPr id="8" name="Text 6"/>
          <p:cNvSpPr txBox="1"/>
          <p:nvPr/>
        </p:nvSpPr>
        <p:spPr>
          <a:xfrm>
            <a:off x="548640" y="2441448"/>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280160" y="2395728"/>
            <a:ext cx="10362895" cy="594360"/>
          </a:xfrm>
          <a:prstGeom prst="rect">
            <a:avLst/>
          </a:prstGeom>
          <a:noFill/>
          <a:ln/>
        </p:spPr>
        <p:txBody>
          <a:bodyPr wrap="square" lIns="0" tIns="0" rIns="0" bIns="0" rtlCol="0" anchor="ctr"/>
          <a:lstStyle/>
          <a:p>
            <a:pPr marL="0" indent="0">
              <a:buNone/>
            </a:pPr>
            <a:r>
              <a:rPr lang="en-US" sz="1800" dirty="0">
                <a:solidFill>
                  <a:srgbClr val="1E293B"/>
                </a:solidFill>
                <a:latin typeface="Calibri" pitchFamily="34" charset="0"/>
                <a:ea typeface="Calibri" pitchFamily="34" charset="-122"/>
                <a:cs typeface="Calibri" pitchFamily="34" charset="-120"/>
              </a:rPr>
              <a:t>X ~ U(0, 1). Find the PDF of Y = −(1/λ) ln X. Which family is it?</a:t>
            </a:r>
            <a:endParaRPr lang="en-US" sz="1800" dirty="0"/>
          </a:p>
        </p:txBody>
      </p:sp>
      <p:sp>
        <p:nvSpPr>
          <p:cNvPr id="10" name="Shape 8"/>
          <p:cNvSpPr/>
          <p:nvPr/>
        </p:nvSpPr>
        <p:spPr>
          <a:xfrm>
            <a:off x="548640" y="3374136"/>
            <a:ext cx="502920" cy="502920"/>
          </a:xfrm>
          <a:prstGeom prst="ellipse">
            <a:avLst/>
          </a:prstGeom>
          <a:solidFill>
            <a:srgbClr val="1B2A4A"/>
          </a:solidFill>
          <a:ln w="12700">
            <a:solidFill>
              <a:srgbClr val="1B2A4A"/>
            </a:solidFill>
            <a:prstDash val="solid"/>
          </a:ln>
        </p:spPr>
        <p:txBody>
          <a:bodyPr/>
          <a:lstStyle/>
          <a:p>
            <a:endParaRPr lang="en-US"/>
          </a:p>
        </p:txBody>
      </p:sp>
      <p:sp>
        <p:nvSpPr>
          <p:cNvPr id="11" name="Text 9"/>
          <p:cNvSpPr txBox="1"/>
          <p:nvPr/>
        </p:nvSpPr>
        <p:spPr>
          <a:xfrm>
            <a:off x="548640" y="3374136"/>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280160" y="3328416"/>
            <a:ext cx="10362895" cy="594360"/>
          </a:xfrm>
          <a:prstGeom prst="rect">
            <a:avLst/>
          </a:prstGeom>
          <a:noFill/>
          <a:ln/>
        </p:spPr>
        <p:txBody>
          <a:bodyPr wrap="square" lIns="0" tIns="0" rIns="0" bIns="0" rtlCol="0" anchor="ctr"/>
          <a:lstStyle/>
          <a:p>
            <a:pPr marL="0" indent="0">
              <a:buNone/>
            </a:pPr>
            <a:r>
              <a:rPr lang="en-US" sz="1800" dirty="0">
                <a:solidFill>
                  <a:srgbClr val="1E293B"/>
                </a:solidFill>
                <a:latin typeface="Calibri" pitchFamily="34" charset="0"/>
                <a:ea typeface="Calibri" pitchFamily="34" charset="-122"/>
                <a:cs typeface="Calibri" pitchFamily="34" charset="-120"/>
              </a:rPr>
              <a:t>X, Y i.i.d. N(0, 1). Show that U = X + Y and V = X − Y are independent (use the Jacobian).</a:t>
            </a:r>
            <a:endParaRPr lang="en-US" sz="1800" dirty="0"/>
          </a:p>
        </p:txBody>
      </p:sp>
      <p:sp>
        <p:nvSpPr>
          <p:cNvPr id="13" name="Shape 11"/>
          <p:cNvSpPr/>
          <p:nvPr/>
        </p:nvSpPr>
        <p:spPr>
          <a:xfrm>
            <a:off x="548640" y="4306824"/>
            <a:ext cx="502920" cy="502920"/>
          </a:xfrm>
          <a:prstGeom prst="ellipse">
            <a:avLst/>
          </a:prstGeom>
          <a:solidFill>
            <a:srgbClr val="1B2A4A"/>
          </a:solidFill>
          <a:ln w="12700">
            <a:solidFill>
              <a:srgbClr val="1B2A4A"/>
            </a:solidFill>
            <a:prstDash val="solid"/>
          </a:ln>
        </p:spPr>
        <p:txBody>
          <a:bodyPr/>
          <a:lstStyle/>
          <a:p>
            <a:endParaRPr lang="en-US"/>
          </a:p>
        </p:txBody>
      </p:sp>
      <p:sp>
        <p:nvSpPr>
          <p:cNvPr id="14" name="Text 12"/>
          <p:cNvSpPr txBox="1"/>
          <p:nvPr/>
        </p:nvSpPr>
        <p:spPr>
          <a:xfrm>
            <a:off x="548640" y="4306824"/>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15" name="Text 13"/>
          <p:cNvSpPr txBox="1"/>
          <p:nvPr/>
        </p:nvSpPr>
        <p:spPr>
          <a:xfrm>
            <a:off x="1280160" y="4261104"/>
            <a:ext cx="10362895" cy="594360"/>
          </a:xfrm>
          <a:prstGeom prst="rect">
            <a:avLst/>
          </a:prstGeom>
          <a:noFill/>
          <a:ln/>
        </p:spPr>
        <p:txBody>
          <a:bodyPr wrap="square" lIns="0" tIns="0" rIns="0" bIns="0" rtlCol="0" anchor="ctr"/>
          <a:lstStyle/>
          <a:p>
            <a:pPr marL="0" indent="0">
              <a:buNone/>
            </a:pPr>
            <a:r>
              <a:rPr lang="en-US" sz="1800" dirty="0">
                <a:solidFill>
                  <a:srgbClr val="1E293B"/>
                </a:solidFill>
                <a:latin typeface="Calibri" pitchFamily="34" charset="0"/>
                <a:ea typeface="Calibri" pitchFamily="34" charset="-122"/>
                <a:cs typeface="Calibri" pitchFamily="34" charset="-120"/>
              </a:rPr>
              <a:t>Use Chebyshev to find n so that the fraction of heads in n fair-coin tosses is within 0.05 of 1/2 with probability ≥ 0.95.</a:t>
            </a:r>
            <a:endParaRPr lang="en-US" sz="1800" dirty="0"/>
          </a:p>
        </p:txBody>
      </p:sp>
      <p:sp>
        <p:nvSpPr>
          <p:cNvPr id="16" name="Shape 14"/>
          <p:cNvSpPr/>
          <p:nvPr/>
        </p:nvSpPr>
        <p:spPr>
          <a:xfrm>
            <a:off x="548640" y="5239512"/>
            <a:ext cx="502920" cy="502920"/>
          </a:xfrm>
          <a:prstGeom prst="ellipse">
            <a:avLst/>
          </a:prstGeom>
          <a:solidFill>
            <a:srgbClr val="1B2A4A"/>
          </a:solidFill>
          <a:ln w="12700">
            <a:solidFill>
              <a:srgbClr val="1B2A4A"/>
            </a:solidFill>
            <a:prstDash val="solid"/>
          </a:ln>
        </p:spPr>
        <p:txBody>
          <a:bodyPr/>
          <a:lstStyle/>
          <a:p>
            <a:endParaRPr lang="en-US"/>
          </a:p>
        </p:txBody>
      </p:sp>
      <p:sp>
        <p:nvSpPr>
          <p:cNvPr id="17" name="Text 15"/>
          <p:cNvSpPr txBox="1"/>
          <p:nvPr/>
        </p:nvSpPr>
        <p:spPr>
          <a:xfrm>
            <a:off x="548640" y="5239512"/>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5</a:t>
            </a:r>
            <a:endParaRPr lang="en-US" sz="1800" dirty="0"/>
          </a:p>
        </p:txBody>
      </p:sp>
      <p:sp>
        <p:nvSpPr>
          <p:cNvPr id="18" name="Text 16"/>
          <p:cNvSpPr txBox="1"/>
          <p:nvPr/>
        </p:nvSpPr>
        <p:spPr>
          <a:xfrm>
            <a:off x="1280160" y="5193792"/>
            <a:ext cx="10362895" cy="594360"/>
          </a:xfrm>
          <a:prstGeom prst="rect">
            <a:avLst/>
          </a:prstGeom>
          <a:noFill/>
          <a:ln/>
        </p:spPr>
        <p:txBody>
          <a:bodyPr wrap="square" lIns="0" tIns="0" rIns="0" bIns="0" rtlCol="0" anchor="ctr"/>
          <a:lstStyle/>
          <a:p>
            <a:pPr marL="0" indent="0">
              <a:buNone/>
            </a:pPr>
            <a:r>
              <a:rPr lang="en-US" sz="1800" dirty="0">
                <a:solidFill>
                  <a:srgbClr val="1E293B"/>
                </a:solidFill>
                <a:latin typeface="Calibri" pitchFamily="34" charset="0"/>
                <a:ea typeface="Calibri" pitchFamily="34" charset="-122"/>
                <a:cs typeface="Calibri" pitchFamily="34" charset="-120"/>
              </a:rPr>
              <a:t>X(t) = A cos ω</a:t>
            </a:r>
            <a:r>
              <a:rPr lang="en-US" sz="1800" baseline="-40000" dirty="0">
                <a:solidFill>
                  <a:srgbClr val="1E293B"/>
                </a:solidFill>
                <a:latin typeface="Calibri" pitchFamily="34" charset="0"/>
                <a:ea typeface="Calibri" pitchFamily="34" charset="-122"/>
                <a:cs typeface="Calibri" pitchFamily="34" charset="-120"/>
              </a:rPr>
              <a:t>0</a:t>
            </a:r>
            <a:r>
              <a:rPr lang="en-US" sz="1800" dirty="0">
                <a:solidFill>
                  <a:srgbClr val="1E293B"/>
                </a:solidFill>
                <a:latin typeface="Calibri" pitchFamily="34" charset="0"/>
                <a:ea typeface="Calibri" pitchFamily="34" charset="-122"/>
                <a:cs typeface="Calibri" pitchFamily="34" charset="-120"/>
              </a:rPr>
              <a:t>t + B sin ω</a:t>
            </a:r>
            <a:r>
              <a:rPr lang="en-US" sz="1800" baseline="-40000" dirty="0">
                <a:solidFill>
                  <a:srgbClr val="1E293B"/>
                </a:solidFill>
                <a:latin typeface="Calibri" pitchFamily="34" charset="0"/>
                <a:ea typeface="Calibri" pitchFamily="34" charset="-122"/>
                <a:cs typeface="Calibri" pitchFamily="34" charset="-120"/>
              </a:rPr>
              <a:t>0</a:t>
            </a:r>
            <a:r>
              <a:rPr lang="en-US" sz="1800" dirty="0">
                <a:solidFill>
                  <a:srgbClr val="1E293B"/>
                </a:solidFill>
                <a:latin typeface="Calibri" pitchFamily="34" charset="0"/>
                <a:ea typeface="Calibri" pitchFamily="34" charset="-122"/>
                <a:cs typeface="Calibri" pitchFamily="34" charset="-120"/>
              </a:rPr>
              <a:t>t, with A, B i.i.d. N(0, σ</a:t>
            </a:r>
            <a:r>
              <a:rPr lang="en-US" sz="1800" baseline="30000" dirty="0">
                <a:solidFill>
                  <a:srgbClr val="1E293B"/>
                </a:solidFill>
                <a:latin typeface="Calibri" pitchFamily="34" charset="0"/>
                <a:ea typeface="Calibri" pitchFamily="34" charset="-122"/>
                <a:cs typeface="Calibri" pitchFamily="34" charset="-120"/>
              </a:rPr>
              <a:t>2</a:t>
            </a:r>
            <a:r>
              <a:rPr lang="en-US" sz="1800" dirty="0">
                <a:solidFill>
                  <a:srgbClr val="1E293B"/>
                </a:solidFill>
                <a:latin typeface="Calibri" pitchFamily="34" charset="0"/>
                <a:ea typeface="Calibri" pitchFamily="34" charset="-122"/>
                <a:cs typeface="Calibri" pitchFamily="34" charset="-120"/>
              </a:rPr>
              <a:t>). Find E[X(t)], Var[X(t)] and f</a:t>
            </a:r>
            <a:r>
              <a:rPr lang="en-US" sz="1800" baseline="-40000" dirty="0">
                <a:solidFill>
                  <a:srgbClr val="1E293B"/>
                </a:solidFill>
                <a:latin typeface="Calibri" pitchFamily="34" charset="0"/>
                <a:ea typeface="Calibri" pitchFamily="34" charset="-122"/>
                <a:cs typeface="Calibri" pitchFamily="34" charset="-120"/>
              </a:rPr>
              <a:t>X</a:t>
            </a:r>
            <a:r>
              <a:rPr lang="en-US" sz="1800" dirty="0">
                <a:solidFill>
                  <a:srgbClr val="1E293B"/>
                </a:solidFill>
                <a:latin typeface="Calibri" pitchFamily="34" charset="0"/>
                <a:ea typeface="Calibri" pitchFamily="34" charset="-122"/>
                <a:cs typeface="Calibri" pitchFamily="34" charset="-120"/>
              </a:rPr>
              <a:t>(x, t).</a:t>
            </a:r>
            <a:endParaRPr lang="en-US" sz="1800" dirty="0"/>
          </a:p>
        </p:txBody>
      </p:sp>
      <p:sp>
        <p:nvSpPr>
          <p:cNvPr id="20" name="Text 17"/>
          <p:cNvSpPr txBox="1"/>
          <p:nvPr/>
        </p:nvSpPr>
        <p:spPr>
          <a:xfrm>
            <a:off x="10271455" y="6400800"/>
            <a:ext cx="1371600" cy="274320"/>
          </a:xfrm>
          <a:prstGeom prst="rect">
            <a:avLst/>
          </a:prstGeom>
          <a:noFill/>
          <a:ln/>
        </p:spPr>
        <p:txBody>
          <a:bodyPr wrap="square" lIns="0" tIns="0" rIns="0" bIns="0" rtlCol="0" anchor="ctr"/>
          <a:lstStyle/>
          <a:p>
            <a:pPr marL="0" indent="0" algn="r">
              <a:buNone/>
            </a:pPr>
            <a:r>
              <a:rPr lang="en-US" sz="1100" dirty="0">
                <a:solidFill>
                  <a:srgbClr val="64748B"/>
                </a:solidFill>
                <a:latin typeface="Calibri" pitchFamily="34" charset="0"/>
                <a:ea typeface="Calibri" pitchFamily="34" charset="-122"/>
                <a:cs typeface="Calibri" pitchFamily="34" charset="-120"/>
              </a:rPr>
              <a:t>61 / 62</a:t>
            </a:r>
            <a:endParaRPr lang="en-US" sz="1100" dirty="0"/>
          </a:p>
        </p:txBody>
      </p:sp>
      <p:sp>
        <p:nvSpPr>
          <p:cNvPr id="21" name="Text 18"/>
          <p:cNvSpPr txBox="1"/>
          <p:nvPr/>
        </p:nvSpPr>
        <p:spPr>
          <a:xfrm>
            <a:off x="548640" y="6400800"/>
            <a:ext cx="5486400" cy="274320"/>
          </a:xfrm>
          <a:prstGeom prst="rect">
            <a:avLst/>
          </a:prstGeom>
          <a:noFill/>
          <a:ln/>
        </p:spPr>
        <p:txBody>
          <a:bodyPr wrap="square" lIns="0" tIns="0" rIns="0" bIns="0" rtlCol="0" anchor="ctr"/>
          <a:lstStyle/>
          <a:p>
            <a:pPr marL="0" indent="0">
              <a:buNone/>
            </a:pPr>
            <a:r>
              <a:rPr lang="en-US" sz="1100" dirty="0">
                <a:solidFill>
                  <a:srgbClr val="94A3B8"/>
                </a:solidFill>
                <a:latin typeface="Calibri" pitchFamily="34" charset="0"/>
                <a:ea typeface="Calibri" pitchFamily="34" charset="-122"/>
                <a:cs typeface="Calibri" pitchFamily="34" charset="-120"/>
              </a:rPr>
              <a:t>Stochastic Processes  ·  Week 01  ·  H. R. Rabiee</a:t>
            </a:r>
            <a:endParaRPr lang="en-US" sz="11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1B2A4A"/>
        </a:solidFill>
        <a:effectLst/>
      </p:bgPr>
    </p:bg>
    <p:spTree>
      <p:nvGrpSpPr>
        <p:cNvPr id="1" name=""/>
        <p:cNvGrpSpPr/>
        <p:nvPr/>
      </p:nvGrpSpPr>
      <p:grpSpPr>
        <a:xfrm>
          <a:off x="0" y="0"/>
          <a:ext cx="0" cy="0"/>
          <a:chOff x="0" y="0"/>
          <a:chExt cx="0" cy="0"/>
        </a:xfrm>
      </p:grpSpPr>
      <p:sp>
        <p:nvSpPr>
          <p:cNvPr id="2" name="Text 0"/>
          <p:cNvSpPr txBox="1"/>
          <p:nvPr/>
        </p:nvSpPr>
        <p:spPr>
          <a:xfrm>
            <a:off x="548640" y="1828800"/>
            <a:ext cx="11094415" cy="365760"/>
          </a:xfrm>
          <a:prstGeom prst="rect">
            <a:avLst/>
          </a:prstGeom>
          <a:noFill/>
          <a:ln/>
        </p:spPr>
        <p:txBody>
          <a:bodyPr wrap="square" lIns="0" tIns="0" rIns="0" bIns="0" rtlCol="0" anchor="ctr"/>
          <a:lstStyle/>
          <a:p>
            <a:pPr marL="0" indent="0">
              <a:buNone/>
            </a:pPr>
            <a:r>
              <a:rPr lang="en-US" sz="1600" b="1" kern="0" spc="300" dirty="0">
                <a:solidFill>
                  <a:srgbClr val="F2B8C0"/>
                </a:solidFill>
                <a:latin typeface="Calibri" pitchFamily="34" charset="0"/>
                <a:ea typeface="Calibri" pitchFamily="34" charset="-122"/>
                <a:cs typeface="Calibri" pitchFamily="34" charset="-120"/>
              </a:rPr>
              <a:t>NEXT WEEK</a:t>
            </a:r>
            <a:endParaRPr lang="en-US" sz="1600" dirty="0"/>
          </a:p>
        </p:txBody>
      </p:sp>
      <p:sp>
        <p:nvSpPr>
          <p:cNvPr id="3" name="Text 1"/>
          <p:cNvSpPr txBox="1"/>
          <p:nvPr/>
        </p:nvSpPr>
        <p:spPr>
          <a:xfrm>
            <a:off x="548640" y="2286000"/>
            <a:ext cx="11094415" cy="822960"/>
          </a:xfrm>
          <a:prstGeom prst="rect">
            <a:avLst/>
          </a:prstGeom>
          <a:noFill/>
          <a:ln/>
        </p:spPr>
        <p:txBody>
          <a:bodyPr wrap="square" lIns="0" tIns="0" rIns="0" bIns="0"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Stochastic Processes</a:t>
            </a:r>
            <a:endParaRPr lang="en-US" sz="4200" dirty="0"/>
          </a:p>
        </p:txBody>
      </p:sp>
      <p:sp>
        <p:nvSpPr>
          <p:cNvPr id="4" name="Text 2"/>
          <p:cNvSpPr txBox="1"/>
          <p:nvPr/>
        </p:nvSpPr>
        <p:spPr>
          <a:xfrm>
            <a:off x="548640" y="3063240"/>
            <a:ext cx="11094415" cy="731520"/>
          </a:xfrm>
          <a:prstGeom prst="rect">
            <a:avLst/>
          </a:prstGeom>
          <a:noFill/>
          <a:ln/>
        </p:spPr>
        <p:txBody>
          <a:bodyPr wrap="square" lIns="0" tIns="0" rIns="0" bIns="0" rtlCol="0" anchor="ctr"/>
          <a:lstStyle/>
          <a:p>
            <a:pPr marL="0" indent="0">
              <a:buNone/>
            </a:pPr>
            <a:r>
              <a:rPr lang="en-US" sz="3000" dirty="0">
                <a:solidFill>
                  <a:srgbClr val="C9D4E8"/>
                </a:solidFill>
                <a:latin typeface="Cambria" pitchFamily="34" charset="0"/>
                <a:ea typeface="Cambria" pitchFamily="34" charset="-122"/>
                <a:cs typeface="Cambria" pitchFamily="34" charset="-120"/>
              </a:rPr>
              <a:t>Stationary Stochastic Processes</a:t>
            </a:r>
            <a:endParaRPr lang="en-US" sz="3000" dirty="0"/>
          </a:p>
        </p:txBody>
      </p:sp>
      <p:sp>
        <p:nvSpPr>
          <p:cNvPr id="5" name="Text 3"/>
          <p:cNvSpPr txBox="1"/>
          <p:nvPr/>
        </p:nvSpPr>
        <p:spPr>
          <a:xfrm>
            <a:off x="548640" y="4846320"/>
            <a:ext cx="11094415" cy="548640"/>
          </a:xfrm>
          <a:prstGeom prst="rect">
            <a:avLst/>
          </a:prstGeom>
          <a:noFill/>
          <a:ln/>
        </p:spPr>
        <p:txBody>
          <a:bodyPr wrap="square" lIns="0" tIns="0" rIns="0" bIns="0" rtlCol="0" anchor="ctr"/>
          <a:lstStyle/>
          <a:p>
            <a:pPr marL="0" indent="0">
              <a:buNone/>
            </a:pPr>
            <a:r>
              <a:rPr lang="en-US" sz="2200" i="1" dirty="0">
                <a:solidFill>
                  <a:srgbClr val="FFFFFF"/>
                </a:solidFill>
                <a:latin typeface="Calibri" pitchFamily="34" charset="0"/>
                <a:ea typeface="Calibri" pitchFamily="34" charset="-122"/>
                <a:cs typeface="Calibri" pitchFamily="34" charset="-120"/>
              </a:rPr>
              <a:t>Have a good day!</a:t>
            </a:r>
            <a:endParaRPr lang="en-US" sz="2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1820</TotalTime>
  <Words>5104</Words>
  <Application>Microsoft Office PowerPoint</Application>
  <PresentationFormat>Widescreen</PresentationFormat>
  <Paragraphs>701</Paragraphs>
  <Slides>62</Slides>
  <Notes>62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62</vt:i4>
      </vt:variant>
    </vt:vector>
  </HeadingPairs>
  <TitlesOfParts>
    <vt:vector size="67" baseType="lpstr">
      <vt:lpstr>Arial</vt:lpstr>
      <vt:lpstr>Calibri</vt:lpstr>
      <vt:lpstr>Cambria</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Stochastic Processes — Week 01</dc:title>
  <dc:subject>PptxGenJS Presentation</dc:subject>
  <dc:creator>Hamid R. Rabiee</dc:creator>
  <cp:lastModifiedBy>Soheil Sayah Varg</cp:lastModifiedBy>
  <cp:revision>3</cp:revision>
  <dcterms:created xsi:type="dcterms:W3CDTF">2026-09-25T17:51:38Z</dcterms:created>
  <dcterms:modified xsi:type="dcterms:W3CDTF">2026-10-24T11:06:04Z</dcterms:modified>
</cp:coreProperties>
</file>